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84"/>
  </p:notesMasterIdLst>
  <p:sldIdLst>
    <p:sldId id="342" r:id="rId3"/>
    <p:sldId id="256" r:id="rId4"/>
    <p:sldId id="574" r:id="rId5"/>
    <p:sldId id="575" r:id="rId6"/>
    <p:sldId id="580" r:id="rId7"/>
    <p:sldId id="581" r:id="rId8"/>
    <p:sldId id="585" r:id="rId9"/>
    <p:sldId id="582" r:id="rId10"/>
    <p:sldId id="586" r:id="rId11"/>
    <p:sldId id="588" r:id="rId12"/>
    <p:sldId id="592" r:id="rId13"/>
    <p:sldId id="593" r:id="rId14"/>
    <p:sldId id="594" r:id="rId15"/>
    <p:sldId id="595" r:id="rId16"/>
    <p:sldId id="596" r:id="rId17"/>
    <p:sldId id="597" r:id="rId18"/>
    <p:sldId id="598" r:id="rId19"/>
    <p:sldId id="589" r:id="rId20"/>
    <p:sldId id="599" r:id="rId21"/>
    <p:sldId id="600" r:id="rId22"/>
    <p:sldId id="601" r:id="rId23"/>
    <p:sldId id="602" r:id="rId24"/>
    <p:sldId id="603" r:id="rId25"/>
    <p:sldId id="604" r:id="rId26"/>
    <p:sldId id="605" r:id="rId27"/>
    <p:sldId id="587" r:id="rId28"/>
    <p:sldId id="606" r:id="rId29"/>
    <p:sldId id="607" r:id="rId30"/>
    <p:sldId id="608" r:id="rId31"/>
    <p:sldId id="609" r:id="rId32"/>
    <p:sldId id="610" r:id="rId33"/>
    <p:sldId id="611" r:id="rId34"/>
    <p:sldId id="612" r:id="rId35"/>
    <p:sldId id="613" r:id="rId36"/>
    <p:sldId id="614" r:id="rId37"/>
    <p:sldId id="615" r:id="rId38"/>
    <p:sldId id="578" r:id="rId39"/>
    <p:sldId id="617" r:id="rId40"/>
    <p:sldId id="618" r:id="rId41"/>
    <p:sldId id="620" r:id="rId42"/>
    <p:sldId id="621" r:id="rId43"/>
    <p:sldId id="623" r:id="rId44"/>
    <p:sldId id="628" r:id="rId45"/>
    <p:sldId id="633" r:id="rId46"/>
    <p:sldId id="632" r:id="rId47"/>
    <p:sldId id="634" r:id="rId48"/>
    <p:sldId id="635" r:id="rId49"/>
    <p:sldId id="636" r:id="rId50"/>
    <p:sldId id="638" r:id="rId51"/>
    <p:sldId id="637" r:id="rId52"/>
    <p:sldId id="639" r:id="rId53"/>
    <p:sldId id="640" r:id="rId54"/>
    <p:sldId id="646" r:id="rId55"/>
    <p:sldId id="647" r:id="rId56"/>
    <p:sldId id="648" r:id="rId57"/>
    <p:sldId id="652" r:id="rId58"/>
    <p:sldId id="649" r:id="rId59"/>
    <p:sldId id="651" r:id="rId60"/>
    <p:sldId id="650" r:id="rId61"/>
    <p:sldId id="653" r:id="rId62"/>
    <p:sldId id="654" r:id="rId63"/>
    <p:sldId id="655" r:id="rId64"/>
    <p:sldId id="656" r:id="rId65"/>
    <p:sldId id="658" r:id="rId66"/>
    <p:sldId id="659" r:id="rId67"/>
    <p:sldId id="660" r:id="rId68"/>
    <p:sldId id="661" r:id="rId69"/>
    <p:sldId id="641" r:id="rId70"/>
    <p:sldId id="657" r:id="rId71"/>
    <p:sldId id="662" r:id="rId72"/>
    <p:sldId id="663" r:id="rId73"/>
    <p:sldId id="664" r:id="rId74"/>
    <p:sldId id="665" r:id="rId75"/>
    <p:sldId id="629" r:id="rId76"/>
    <p:sldId id="630" r:id="rId77"/>
    <p:sldId id="666" r:id="rId78"/>
    <p:sldId id="616" r:id="rId79"/>
    <p:sldId id="668" r:id="rId80"/>
    <p:sldId id="669" r:id="rId81"/>
    <p:sldId id="670" r:id="rId82"/>
    <p:sldId id="261" r:id="rId83"/>
  </p:sldIdLst>
  <p:sldSz cx="12192000" cy="6858000"/>
  <p:notesSz cx="6858000" cy="9144000"/>
  <p:custDataLst>
    <p:tags r:id="rId8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05" autoAdjust="0"/>
    <p:restoredTop sz="87363" autoAdjust="0"/>
  </p:normalViewPr>
  <p:slideViewPr>
    <p:cSldViewPr>
      <p:cViewPr varScale="1">
        <p:scale>
          <a:sx n="105" d="100"/>
          <a:sy n="105" d="100"/>
        </p:scale>
        <p:origin x="304" y="20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ags" Target="tags/tag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41E638-571C-4B53-971F-A76455F49D80}" type="datetimeFigureOut">
              <a:rPr lang="en-US" smtClean="0"/>
              <a:t>9/16/21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B8C8A8-B54D-41A2-8329-0AEF889AB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947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7955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854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781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0237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539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604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838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2089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1326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5849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864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794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2961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3738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3368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8383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0853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645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2712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3231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6329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292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6970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928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8614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8551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1705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6180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4635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717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0402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7988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355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191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268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798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525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9374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23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4057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3080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28577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1811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752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0897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9316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82422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3513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12335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44881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9364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5708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66468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3785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910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941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48719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270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985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10870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703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67177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04142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77689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3613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563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06310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1830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5521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50277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6639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1645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13523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9877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347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142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42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8C8A8-B54D-41A2-8329-0AEF889ABDB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03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7213580" y="3810004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4" name="Rectangle 23"/>
          <p:cNvSpPr/>
          <p:nvPr/>
        </p:nvSpPr>
        <p:spPr>
          <a:xfrm flipV="1">
            <a:off x="7213604" y="3897011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5" name="Rectangle 24"/>
          <p:cNvSpPr/>
          <p:nvPr/>
        </p:nvSpPr>
        <p:spPr>
          <a:xfrm flipV="1">
            <a:off x="7213604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6" name="Rectangle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7" name="Rectangle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7" name="Rectangle 6"/>
          <p:cNvSpPr/>
          <p:nvPr/>
        </p:nvSpPr>
        <p:spPr>
          <a:xfrm>
            <a:off x="1" y="3649663"/>
            <a:ext cx="12192000" cy="244171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4" y="3675528"/>
            <a:ext cx="12192001" cy="14067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Rectangle 10"/>
          <p:cNvSpPr/>
          <p:nvPr/>
        </p:nvSpPr>
        <p:spPr>
          <a:xfrm flipV="1">
            <a:off x="8552069" y="3643091"/>
            <a:ext cx="3639935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9" name="Rectangle 18"/>
          <p:cNvSpPr/>
          <p:nvPr/>
        </p:nvSpPr>
        <p:spPr>
          <a:xfrm>
            <a:off x="0" y="1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2401888"/>
            <a:ext cx="11277600" cy="1470026"/>
          </a:xfrm>
        </p:spPr>
        <p:txBody>
          <a:bodyPr anchor="b"/>
          <a:lstStyle>
            <a:lvl1pPr>
              <a:defRPr sz="44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09600" y="3899937"/>
            <a:ext cx="6604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8940800" y="4206240"/>
            <a:ext cx="1280160" cy="457200"/>
          </a:xfrm>
        </p:spPr>
        <p:txBody>
          <a:bodyPr/>
          <a:lstStyle/>
          <a:p>
            <a:fld id="{DD0042F0-8BE4-4567-A381-97B722494857}" type="datetime1">
              <a:rPr lang="en-US" smtClean="0"/>
              <a:t>9/16/21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7213600" y="4205288"/>
            <a:ext cx="1727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AF75A-3192-4B06-BD7F-9FFB3F359D51}" type="datetime1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1143000"/>
            <a:ext cx="2540000" cy="5486400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143000"/>
            <a:ext cx="8331200" cy="548640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D1B3B-4C16-4778-8A83-09B97F3CDDEB}" type="datetime1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1B746-732E-447D-8876-4DA0AB36BC98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4EEA-7F2B-4AD1-B8D1-7F852404A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5010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1B746-732E-447D-8876-4DA0AB36BC98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4EEA-7F2B-4AD1-B8D1-7F852404A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501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1B746-732E-447D-8876-4DA0AB36BC98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4EEA-7F2B-4AD1-B8D1-7F852404A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477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1B746-732E-447D-8876-4DA0AB36BC98}" type="datetimeFigureOut">
              <a:rPr lang="en-US" smtClean="0"/>
              <a:t>9/16/21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4EEA-7F2B-4AD1-B8D1-7F852404A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5274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535115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2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5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1B746-732E-447D-8876-4DA0AB36BC98}" type="datetimeFigureOut">
              <a:rPr lang="en-US" smtClean="0"/>
              <a:t>9/16/21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4EEA-7F2B-4AD1-B8D1-7F852404A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5987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1B746-732E-447D-8876-4DA0AB36BC98}" type="datetimeFigureOut">
              <a:rPr lang="en-US" smtClean="0"/>
              <a:t>9/16/21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4EEA-7F2B-4AD1-B8D1-7F852404A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387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1B746-732E-447D-8876-4DA0AB36BC98}" type="datetimeFigureOut">
              <a:rPr lang="en-US" smtClean="0"/>
              <a:t>9/16/21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4EEA-7F2B-4AD1-B8D1-7F852404A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012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4" y="273053"/>
            <a:ext cx="6815668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1B746-732E-447D-8876-4DA0AB36BC98}" type="datetimeFigureOut">
              <a:rPr lang="en-US" smtClean="0"/>
              <a:t>9/16/21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4EEA-7F2B-4AD1-B8D1-7F852404A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402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35864"/>
            <a:ext cx="10769600" cy="783336"/>
          </a:xfrm>
        </p:spPr>
        <p:txBody>
          <a:bodyPr/>
          <a:lstStyle>
            <a:lvl1pPr>
              <a:defRPr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37488"/>
            <a:ext cx="11684000" cy="432511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76000" y="2272"/>
            <a:ext cx="739648" cy="365760"/>
          </a:xfrm>
        </p:spPr>
        <p:txBody>
          <a:bodyPr/>
          <a:lstStyle>
            <a:lvl1pPr>
              <a:defRPr b="1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11668"/>
            <a:ext cx="325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NO</a:t>
            </a:r>
            <a:r>
              <a:rPr lang="en-US" sz="1800" baseline="0">
                <a:solidFill>
                  <a:schemeClr val="bg1"/>
                </a:solidFill>
              </a:rPr>
              <a:t> PAIN NO GAIN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283203" y="13648"/>
            <a:ext cx="5928829" cy="36576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marL="0" algn="r" defTabSz="914400" rtl="0" eaLnBrk="1" latinLnBrk="0" hangingPunct="1">
              <a:defRPr kumimoji="0" sz="18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Tư duy lập trình   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11307567" y="5459"/>
            <a:ext cx="0" cy="457200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1B746-732E-447D-8876-4DA0AB36BC98}" type="datetimeFigureOut">
              <a:rPr lang="en-US" smtClean="0"/>
              <a:t>9/16/21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4EEA-7F2B-4AD1-B8D1-7F852404A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0640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1B746-732E-447D-8876-4DA0AB36BC98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4EEA-7F2B-4AD1-B8D1-7F852404A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8815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1B746-732E-447D-8876-4DA0AB36BC98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24EEA-7F2B-4AD1-B8D1-7F852404A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53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981203"/>
            <a:ext cx="103632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1D792-510A-4CF7-8BBA-05D700D0A94C}" type="datetime1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31200" y="2272"/>
            <a:ext cx="3584448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49427"/>
            <a:ext cx="53848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49427"/>
            <a:ext cx="53848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AFDC0-27D9-4560-AA19-946042069953}" type="datetime1">
              <a:rPr lang="en-US" smtClean="0"/>
              <a:t>9/16/21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2244971"/>
            <a:ext cx="5388864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94970" y="2244971"/>
            <a:ext cx="5389033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1076" y="2708519"/>
            <a:ext cx="5389033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D190A60-F747-415B-9D50-652D9A8FE339}" type="datetime1">
              <a:rPr lang="en-US" smtClean="0"/>
              <a:t>9/16/21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/>
          <a:lstStyle/>
          <a:p>
            <a:fld id="{269C9ED4-C594-40AA-A837-AD9FC500C8ED}" type="datetime1">
              <a:rPr lang="en-US" smtClean="0"/>
              <a:t>9/16/21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13E7-D753-4E3C-905C-6320C46CE7A0}" type="datetime1">
              <a:rPr lang="en-US" smtClean="0"/>
              <a:t>9/16/21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7995" y="1101971"/>
            <a:ext cx="451104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E154-1640-402C-9A0A-A6AF967037E2}" type="datetime1">
              <a:rPr lang="en-US" smtClean="0"/>
              <a:t>9/16/21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3915" y="1109162"/>
            <a:ext cx="782404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7924" y="3274310"/>
            <a:ext cx="34544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8E986-C85E-44B4-A9FA-7C49CFAAAA72}" type="datetime1">
              <a:rPr lang="en-US" smtClean="0"/>
              <a:t>9/16/21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21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9" name="Rectangle 28"/>
          <p:cNvSpPr/>
          <p:nvPr/>
        </p:nvSpPr>
        <p:spPr>
          <a:xfrm>
            <a:off x="0" y="2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b="0" i="0" u="none"/>
          </a:p>
        </p:txBody>
      </p:sp>
      <p:sp>
        <p:nvSpPr>
          <p:cNvPr id="30" name="Rectangle 29"/>
          <p:cNvSpPr/>
          <p:nvPr/>
        </p:nvSpPr>
        <p:spPr>
          <a:xfrm>
            <a:off x="4" y="308276"/>
            <a:ext cx="12192001" cy="9144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1" name="Rectangle 30"/>
          <p:cNvSpPr/>
          <p:nvPr/>
        </p:nvSpPr>
        <p:spPr>
          <a:xfrm flipV="1">
            <a:off x="7213580" y="360249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2" name="Rectangle 31"/>
          <p:cNvSpPr/>
          <p:nvPr/>
        </p:nvSpPr>
        <p:spPr>
          <a:xfrm flipV="1">
            <a:off x="7213604" y="440114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9831529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5" name="Rectangle 34"/>
          <p:cNvSpPr/>
          <p:nvPr/>
        </p:nvSpPr>
        <p:spPr bwMode="invGray">
          <a:xfrm>
            <a:off x="12113287" y="-2001"/>
            <a:ext cx="7683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8" name="Rectangle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9" name="Rectangle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40" name="Rectangle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AF82E86C-B25C-45F3-A995-33317C257DF5}" type="datetime1">
              <a:rPr lang="en-US" smtClean="0"/>
              <a:t>9/16/21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000" b="0" i="0" u="none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31B746-732E-447D-8876-4DA0AB36BC98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C24EEA-7F2B-4AD1-B8D1-7F852404A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75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wmf"/><Relationship Id="rId4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wmf"/><Relationship Id="rId4" Type="http://schemas.openxmlformats.org/officeDocument/2006/relationships/image" Target="../media/image1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wmf"/><Relationship Id="rId4" Type="http://schemas.openxmlformats.org/officeDocument/2006/relationships/image" Target="../media/image1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wmf"/><Relationship Id="rId4" Type="http://schemas.openxmlformats.org/officeDocument/2006/relationships/image" Target="../media/image1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wmf"/><Relationship Id="rId4" Type="http://schemas.openxmlformats.org/officeDocument/2006/relationships/image" Target="../media/image1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wmf"/><Relationship Id="rId4" Type="http://schemas.openxmlformats.org/officeDocument/2006/relationships/image" Target="../media/image1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wmf"/><Relationship Id="rId4" Type="http://schemas.openxmlformats.org/officeDocument/2006/relationships/image" Target="../media/image1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8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8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wmf"/><Relationship Id="rId4" Type="http://schemas.openxmlformats.org/officeDocument/2006/relationships/image" Target="../media/image1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wmf"/><Relationship Id="rId4" Type="http://schemas.openxmlformats.org/officeDocument/2006/relationships/image" Target="../media/image10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wmf"/><Relationship Id="rId4" Type="http://schemas.openxmlformats.org/officeDocument/2006/relationships/image" Target="../media/image1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wmf"/><Relationship Id="rId4" Type="http://schemas.openxmlformats.org/officeDocument/2006/relationships/image" Target="../media/image10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/guis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" TargetMode="External"/><Relationship Id="rId4" Type="http://schemas.openxmlformats.org/officeDocument/2006/relationships/image" Target="../media/image6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bout.gitlab.com/" TargetMode="External"/><Relationship Id="rId4" Type="http://schemas.openxmlformats.org/officeDocument/2006/relationships/image" Target="../media/image6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itbucket.org/" TargetMode="External"/><Relationship Id="rId4" Type="http://schemas.openxmlformats.org/officeDocument/2006/relationships/image" Target="../media/image6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A210E3AC-2F72-8444-A90E-62BE4974A34A}"/>
              </a:ext>
            </a:extLst>
          </p:cNvPr>
          <p:cNvGrpSpPr/>
          <p:nvPr/>
        </p:nvGrpSpPr>
        <p:grpSpPr>
          <a:xfrm>
            <a:off x="0" y="-12700"/>
            <a:ext cx="12237156" cy="6883400"/>
            <a:chOff x="0" y="-25400"/>
            <a:chExt cx="12237156" cy="68834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4FDAFDC-C498-D649-89B1-107D3E6982FA}"/>
                </a:ext>
              </a:extLst>
            </p:cNvPr>
            <p:cNvGrpSpPr/>
            <p:nvPr/>
          </p:nvGrpSpPr>
          <p:grpSpPr>
            <a:xfrm>
              <a:off x="0" y="-25400"/>
              <a:ext cx="12237156" cy="6883400"/>
              <a:chOff x="0" y="-25400"/>
              <a:chExt cx="12237156" cy="688340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-25400"/>
                <a:ext cx="12237156" cy="6883400"/>
              </a:xfrm>
              <a:prstGeom prst="rect">
                <a:avLst/>
              </a:prstGeom>
              <a:ln>
                <a:solidFill>
                  <a:srgbClr val="0033CC"/>
                </a:solidFill>
              </a:ln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173E4F3-C937-E849-9F09-AF0871610F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400" y="91678"/>
                <a:ext cx="1134171" cy="1508522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A4C17F4-D5C1-1C4B-B61B-76CE6E6B4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76600" y="304800"/>
              <a:ext cx="5622572" cy="350848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311FC97-8714-F947-80C0-3340FC52E40E}"/>
                </a:ext>
              </a:extLst>
            </p:cNvPr>
            <p:cNvSpPr/>
            <p:nvPr/>
          </p:nvSpPr>
          <p:spPr>
            <a:xfrm>
              <a:off x="5378450" y="655648"/>
              <a:ext cx="1371600" cy="12013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4BF0C20-DCA6-4E4B-BF0F-0459755BF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0200" y="685800"/>
              <a:ext cx="1376352" cy="1376352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B6A1DEC-C13E-7941-A678-C89445752C8B}"/>
              </a:ext>
            </a:extLst>
          </p:cNvPr>
          <p:cNvSpPr txBox="1"/>
          <p:nvPr/>
        </p:nvSpPr>
        <p:spPr>
          <a:xfrm>
            <a:off x="5867400" y="1870748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/>
              <a:t>TƯ DUY LẬP TRÌNH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5DD5D9-3168-584E-B345-0C3052F5AF59}"/>
              </a:ext>
            </a:extLst>
          </p:cNvPr>
          <p:cNvSpPr txBox="1"/>
          <p:nvPr/>
        </p:nvSpPr>
        <p:spPr>
          <a:xfrm>
            <a:off x="7315200" y="2440879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i="1"/>
              <a:t>GV: ThS Nguyễn Quang Phúc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7F5F3FC-D8F7-014D-9A04-A5C611C9D45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54133" y="2895600"/>
            <a:ext cx="2594867" cy="275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731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1. Tổng quan về hệ thống quản lý phiên bản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B9C23E-0D50-F444-8F49-530A3A1E5951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84A6F34-48AA-984E-85DE-B3D32CFDEDCD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786F8281-464C-3F40-B5FD-86A8A8AA53E4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A8171DC-56AD-5C46-B93D-D8EAAC223D82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Hệ thống quản lý phiên bản tập trung (CVCS)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868CF80-1491-D244-9496-EABA7FDA3007}"/>
              </a:ext>
            </a:extLst>
          </p:cNvPr>
          <p:cNvSpPr txBox="1"/>
          <p:nvPr/>
        </p:nvSpPr>
        <p:spPr>
          <a:xfrm>
            <a:off x="1371600" y="1596985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400">
                <a:latin typeface="Times" pitchFamily="2" charset="0"/>
              </a:rPr>
              <a:t>▷ </a:t>
            </a:r>
            <a:r>
              <a:rPr lang="vi-VN" sz="2400" i="1">
                <a:latin typeface="Times" pitchFamily="2" charset="0"/>
              </a:rPr>
              <a:t>Lock – Modify – Unlock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806341-A48A-A648-8DF4-25FEC2CA9747}"/>
              </a:ext>
            </a:extLst>
          </p:cNvPr>
          <p:cNvSpPr txBox="1"/>
          <p:nvPr/>
        </p:nvSpPr>
        <p:spPr>
          <a:xfrm>
            <a:off x="1676400" y="2057400"/>
            <a:ext cx="96774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 algn="just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Tại một thời điểm chỉ có 1 dev chỉnh sửa được trên file.</a:t>
            </a:r>
          </a:p>
          <a:p>
            <a:pPr marL="265113" indent="-265113" algn="just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Các dev khác muốn chỉnh sửa cùng một file phải đợi dev giữ file unlock.</a:t>
            </a:r>
          </a:p>
          <a:p>
            <a:pPr marL="265113" indent="-265113" algn="just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Không xảy ra trường hợp conflict mã nguồn.</a:t>
            </a:r>
          </a:p>
        </p:txBody>
      </p:sp>
    </p:spTree>
    <p:extLst>
      <p:ext uri="{BB962C8B-B14F-4D97-AF65-F5344CB8AC3E}">
        <p14:creationId xmlns:p14="http://schemas.microsoft.com/office/powerpoint/2010/main" val="91425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1. Tổng quan về hệ thống quản lý phiên bản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B9C23E-0D50-F444-8F49-530A3A1E5951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84A6F34-48AA-984E-85DE-B3D32CFDEDCD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786F8281-464C-3F40-B5FD-86A8A8AA53E4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A8171DC-56AD-5C46-B93D-D8EAAC223D82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Hệ thống quản lý phiên bản tập trung (CVCS)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868CF80-1491-D244-9496-EABA7FDA3007}"/>
              </a:ext>
            </a:extLst>
          </p:cNvPr>
          <p:cNvSpPr txBox="1"/>
          <p:nvPr/>
        </p:nvSpPr>
        <p:spPr>
          <a:xfrm>
            <a:off x="1371600" y="1596985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400">
                <a:latin typeface="Times" pitchFamily="2" charset="0"/>
              </a:rPr>
              <a:t>▷ </a:t>
            </a:r>
            <a:r>
              <a:rPr lang="vi-VN" sz="2400" i="1">
                <a:latin typeface="Times" pitchFamily="2" charset="0"/>
              </a:rPr>
              <a:t>Lock – Modify – Unlock</a:t>
            </a:r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6BC3B1C1-47DD-044A-A0DC-060494D3E2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2823" y="2133600"/>
            <a:ext cx="3908425" cy="1077218"/>
          </a:xfrm>
          <a:prstGeom prst="rect">
            <a:avLst/>
          </a:prstGeom>
          <a:noFill/>
          <a:ln w="9525">
            <a:solidFill>
              <a:srgbClr val="0070C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  <a:defRPr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Andy and Bobby check-out file A.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  <a:defRPr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The check-out is done without locking. They just get a local copy.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819289-8698-E84A-A380-39952AF16BFD}"/>
              </a:ext>
            </a:extLst>
          </p:cNvPr>
          <p:cNvGrpSpPr/>
          <p:nvPr/>
        </p:nvGrpSpPr>
        <p:grpSpPr>
          <a:xfrm>
            <a:off x="3886200" y="2201840"/>
            <a:ext cx="6629400" cy="4397938"/>
            <a:chOff x="3133344" y="1516737"/>
            <a:chExt cx="7162800" cy="4751795"/>
          </a:xfrm>
        </p:grpSpPr>
        <p:pic>
          <p:nvPicPr>
            <p:cNvPr id="13" name="Picture 2" descr="MCj04114760000[1]">
              <a:extLst>
                <a:ext uri="{FF2B5EF4-FFF2-40B4-BE49-F238E27FC236}">
                  <a16:creationId xmlns:a16="http://schemas.microsoft.com/office/drawing/2014/main" id="{12EC5024-BCB8-3241-AE15-50EBC756EC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3344" y="4717137"/>
              <a:ext cx="1524000" cy="1133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AutoShape 4">
              <a:extLst>
                <a:ext uri="{FF2B5EF4-FFF2-40B4-BE49-F238E27FC236}">
                  <a16:creationId xmlns:a16="http://schemas.microsoft.com/office/drawing/2014/main" id="{3C046ED8-B987-094D-9C22-CC0B5437C8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2744" y="1516737"/>
              <a:ext cx="1524000" cy="1400175"/>
            </a:xfrm>
            <a:prstGeom prst="can">
              <a:avLst>
                <a:gd name="adj" fmla="val 25796"/>
              </a:avLst>
            </a:prstGeom>
            <a:solidFill>
              <a:schemeClr val="bg1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  <a:defRPr/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Repository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endParaRPr>
            </a:p>
            <a:p>
              <a:pPr algn="ctr" eaLnBrk="1" hangingPunct="1">
                <a:lnSpc>
                  <a:spcPct val="100000"/>
                </a:lnSpc>
                <a:defRPr/>
              </a:pPr>
              <a:endParaRPr lang="bg-BG" b="1" dirty="0">
                <a:cs typeface="Arial" charset="0"/>
              </a:endParaRPr>
            </a:p>
            <a:p>
              <a:pPr algn="ctr" eaLnBrk="1" hangingPunct="1">
                <a:lnSpc>
                  <a:spcPct val="100000"/>
                </a:lnSpc>
                <a:defRPr/>
              </a:pPr>
              <a:endParaRPr lang="bg-BG" b="1" dirty="0">
                <a:cs typeface="Arial" charset="0"/>
              </a:endParaRPr>
            </a:p>
          </p:txBody>
        </p:sp>
        <p:grpSp>
          <p:nvGrpSpPr>
            <p:cNvPr id="15" name="Group 5">
              <a:extLst>
                <a:ext uri="{FF2B5EF4-FFF2-40B4-BE49-F238E27FC236}">
                  <a16:creationId xmlns:a16="http://schemas.microsoft.com/office/drawing/2014/main" id="{F710B7AF-650C-B441-B5CF-D05132F8CB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57544" y="2278736"/>
              <a:ext cx="914400" cy="1219200"/>
              <a:chOff x="2400" y="1488"/>
              <a:chExt cx="576" cy="768"/>
            </a:xfrm>
          </p:grpSpPr>
          <p:pic>
            <p:nvPicPr>
              <p:cNvPr id="29" name="Picture 6" descr="BD18200_">
                <a:extLst>
                  <a:ext uri="{FF2B5EF4-FFF2-40B4-BE49-F238E27FC236}">
                    <a16:creationId xmlns:a16="http://schemas.microsoft.com/office/drawing/2014/main" id="{844315A6-7409-D142-B5B1-C5DF591A7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0" y="1488"/>
                <a:ext cx="576" cy="7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Text Box 7">
                <a:extLst>
                  <a:ext uri="{FF2B5EF4-FFF2-40B4-BE49-F238E27FC236}">
                    <a16:creationId xmlns:a16="http://schemas.microsoft.com/office/drawing/2014/main" id="{1C0D8006-B6F2-6146-915F-885A2478095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32" y="1632"/>
                <a:ext cx="245" cy="25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b="1" dirty="0">
                    <a:cs typeface="Arial" charset="0"/>
                  </a:rPr>
                  <a:t>A</a:t>
                </a:r>
              </a:p>
            </p:txBody>
          </p:sp>
        </p:grpSp>
        <p:grpSp>
          <p:nvGrpSpPr>
            <p:cNvPr id="16" name="Group 8">
              <a:extLst>
                <a:ext uri="{FF2B5EF4-FFF2-40B4-BE49-F238E27FC236}">
                  <a16:creationId xmlns:a16="http://schemas.microsoft.com/office/drawing/2014/main" id="{564D18BF-4053-D148-97FD-93085A66B5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52544" y="4193261"/>
              <a:ext cx="914400" cy="1219200"/>
              <a:chOff x="2400" y="1488"/>
              <a:chExt cx="576" cy="768"/>
            </a:xfrm>
          </p:grpSpPr>
          <p:pic>
            <p:nvPicPr>
              <p:cNvPr id="27" name="Picture 9" descr="BD18200_">
                <a:extLst>
                  <a:ext uri="{FF2B5EF4-FFF2-40B4-BE49-F238E27FC236}">
                    <a16:creationId xmlns:a16="http://schemas.microsoft.com/office/drawing/2014/main" id="{90B9BA49-2A82-BE45-8FCB-9F560A47FC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0" y="1488"/>
                <a:ext cx="576" cy="7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 Box 10">
                <a:extLst>
                  <a:ext uri="{FF2B5EF4-FFF2-40B4-BE49-F238E27FC236}">
                    <a16:creationId xmlns:a16="http://schemas.microsoft.com/office/drawing/2014/main" id="{4F5F27BD-534F-4547-A20C-87834A2C60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32" y="1632"/>
                <a:ext cx="245" cy="25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b="1" dirty="0">
                    <a:cs typeface="Arial" charset="0"/>
                  </a:rPr>
                  <a:t>A</a:t>
                </a:r>
              </a:p>
            </p:txBody>
          </p:sp>
        </p:grpSp>
        <p:cxnSp>
          <p:nvCxnSpPr>
            <p:cNvPr id="17" name="AutoShape 12">
              <a:extLst>
                <a:ext uri="{FF2B5EF4-FFF2-40B4-BE49-F238E27FC236}">
                  <a16:creationId xmlns:a16="http://schemas.microsoft.com/office/drawing/2014/main" id="{221A1598-401C-D34C-8930-C2755C7F0FB5}"/>
                </a:ext>
              </a:extLst>
            </p:cNvPr>
            <p:cNvCxnSpPr>
              <a:cxnSpLocks noChangeShapeType="1"/>
              <a:endCxn id="25" idx="1"/>
            </p:cNvCxnSpPr>
            <p:nvPr/>
          </p:nvCxnSpPr>
          <p:spPr bwMode="auto">
            <a:xfrm>
              <a:off x="6856031" y="3497936"/>
              <a:ext cx="1382713" cy="533400"/>
            </a:xfrm>
            <a:prstGeom prst="curvedConnector3">
              <a:avLst>
                <a:gd name="adj1" fmla="val 39127"/>
              </a:avLst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Text Box 13">
              <a:extLst>
                <a:ext uri="{FF2B5EF4-FFF2-40B4-BE49-F238E27FC236}">
                  <a16:creationId xmlns:a16="http://schemas.microsoft.com/office/drawing/2014/main" id="{716C2C89-B1C4-1446-9DE4-260650C226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69981" y="3513889"/>
              <a:ext cx="1676501" cy="399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spcBef>
                  <a:spcPts val="600"/>
                </a:spcBef>
                <a:spcAft>
                  <a:spcPts val="600"/>
                </a:spcAft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tabLst>
                  <a:tab pos="282575" algn="l"/>
                </a:tabLst>
                <a:defRPr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</a:lstStyle>
            <a:p>
              <a:r>
                <a:rPr lang="en-US" dirty="0"/>
                <a:t>Check-out</a:t>
              </a:r>
              <a:endParaRPr lang="bg-BG" dirty="0"/>
            </a:p>
          </p:txBody>
        </p:sp>
        <p:pic>
          <p:nvPicPr>
            <p:cNvPr id="19" name="Picture 14" descr="MCj03871500000[1]">
              <a:extLst>
                <a:ext uri="{FF2B5EF4-FFF2-40B4-BE49-F238E27FC236}">
                  <a16:creationId xmlns:a16="http://schemas.microsoft.com/office/drawing/2014/main" id="{2B7F3C9D-D886-F24B-B391-EF9B3F30FD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2144" y="4031336"/>
              <a:ext cx="1524000" cy="1524000"/>
            </a:xfrm>
            <a:prstGeom prst="roundRect">
              <a:avLst>
                <a:gd name="adj" fmla="val 7316"/>
              </a:avLst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Group 15">
              <a:extLst>
                <a:ext uri="{FF2B5EF4-FFF2-40B4-BE49-F238E27FC236}">
                  <a16:creationId xmlns:a16="http://schemas.microsoft.com/office/drawing/2014/main" id="{95E8CB41-5F3C-514B-B127-785F1C4CA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38744" y="3421736"/>
              <a:ext cx="914400" cy="1219200"/>
              <a:chOff x="2400" y="1488"/>
              <a:chExt cx="576" cy="768"/>
            </a:xfrm>
          </p:grpSpPr>
          <p:pic>
            <p:nvPicPr>
              <p:cNvPr id="25" name="Picture 16" descr="BD18200_">
                <a:extLst>
                  <a:ext uri="{FF2B5EF4-FFF2-40B4-BE49-F238E27FC236}">
                    <a16:creationId xmlns:a16="http://schemas.microsoft.com/office/drawing/2014/main" id="{3554090A-E05B-2845-ABF0-DD7D5AA5AD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0" y="1488"/>
                <a:ext cx="576" cy="7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Text Box 17">
                <a:extLst>
                  <a:ext uri="{FF2B5EF4-FFF2-40B4-BE49-F238E27FC236}">
                    <a16:creationId xmlns:a16="http://schemas.microsoft.com/office/drawing/2014/main" id="{BD518D1A-45FA-9544-8C0C-F174C52295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32" y="1632"/>
                <a:ext cx="245" cy="25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b="1" dirty="0">
                    <a:cs typeface="Arial" charset="0"/>
                  </a:rPr>
                  <a:t>A</a:t>
                </a:r>
              </a:p>
            </p:txBody>
          </p:sp>
        </p:grpSp>
        <p:cxnSp>
          <p:nvCxnSpPr>
            <p:cNvPr id="21" name="AutoShape 18">
              <a:extLst>
                <a:ext uri="{FF2B5EF4-FFF2-40B4-BE49-F238E27FC236}">
                  <a16:creationId xmlns:a16="http://schemas.microsoft.com/office/drawing/2014/main" id="{E85985F9-154C-2B4B-B6F2-B94BADEF3964}"/>
                </a:ext>
              </a:extLst>
            </p:cNvPr>
            <p:cNvCxnSpPr>
              <a:cxnSpLocks noChangeShapeType="1"/>
              <a:stCxn id="29" idx="2"/>
            </p:cNvCxnSpPr>
            <p:nvPr/>
          </p:nvCxnSpPr>
          <p:spPr bwMode="auto">
            <a:xfrm rot="5400000">
              <a:off x="5528882" y="3236001"/>
              <a:ext cx="923927" cy="1447798"/>
            </a:xfrm>
            <a:prstGeom prst="curvedConnector2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" name="Text Box 19">
              <a:extLst>
                <a:ext uri="{FF2B5EF4-FFF2-40B4-BE49-F238E27FC236}">
                  <a16:creationId xmlns:a16="http://schemas.microsoft.com/office/drawing/2014/main" id="{312D7EE5-8AE2-CD4D-8EC7-249989A6D5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73568" y="2855241"/>
              <a:ext cx="1527176" cy="399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>
                <a:spcBef>
                  <a:spcPts val="600"/>
                </a:spcBef>
                <a:spcAft>
                  <a:spcPts val="600"/>
                </a:spcAft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tabLst>
                  <a:tab pos="282575" algn="l"/>
                </a:tabLst>
                <a:defRPr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</a:lstStyle>
            <a:p>
              <a:r>
                <a:rPr lang="en-US" dirty="0"/>
                <a:t>Check-out</a:t>
              </a:r>
              <a:endParaRPr lang="bg-BG" dirty="0"/>
            </a:p>
          </p:txBody>
        </p:sp>
        <p:sp>
          <p:nvSpPr>
            <p:cNvPr id="23" name="Text Box 21">
              <a:extLst>
                <a:ext uri="{FF2B5EF4-FFF2-40B4-BE49-F238E27FC236}">
                  <a16:creationId xmlns:a16="http://schemas.microsoft.com/office/drawing/2014/main" id="{DCE06483-EA36-984E-B3B1-D02CE6A6E9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24004" y="5560124"/>
              <a:ext cx="1220279" cy="399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spcBef>
                  <a:spcPts val="600"/>
                </a:spcBef>
                <a:spcAft>
                  <a:spcPts val="600"/>
                </a:spcAft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tabLst>
                  <a:tab pos="282575" algn="l"/>
                </a:tabLst>
                <a:defRPr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</a:lstStyle>
            <a:p>
              <a:pPr algn="ctr"/>
              <a:r>
                <a:rPr lang="en-US" dirty="0"/>
                <a:t>Bobby</a:t>
              </a:r>
              <a:endParaRPr lang="en-US" noProof="1"/>
            </a:p>
          </p:txBody>
        </p:sp>
        <p:sp>
          <p:nvSpPr>
            <p:cNvPr id="24" name="Text Box 20">
              <a:extLst>
                <a:ext uri="{FF2B5EF4-FFF2-40B4-BE49-F238E27FC236}">
                  <a16:creationId xmlns:a16="http://schemas.microsoft.com/office/drawing/2014/main" id="{C7F05D90-6474-0C43-88DB-227AE1A650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0687" y="5869484"/>
              <a:ext cx="1032147" cy="399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spcBef>
                  <a:spcPts val="600"/>
                </a:spcBef>
                <a:spcAft>
                  <a:spcPts val="600"/>
                </a:spcAft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tabLst>
                  <a:tab pos="282575" algn="l"/>
                </a:tabLst>
                <a:defRPr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</a:lstStyle>
            <a:p>
              <a:pPr algn="ctr"/>
              <a:r>
                <a:rPr lang="en-US" dirty="0"/>
                <a:t>Andy</a:t>
              </a:r>
              <a:endParaRPr lang="en-US" noProof="1"/>
            </a:p>
          </p:txBody>
        </p:sp>
      </p:grpSp>
    </p:spTree>
    <p:extLst>
      <p:ext uri="{BB962C8B-B14F-4D97-AF65-F5344CB8AC3E}">
        <p14:creationId xmlns:p14="http://schemas.microsoft.com/office/powerpoint/2010/main" val="1097565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1. Tổng quan về hệ thống quản lý phiên bản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B9C23E-0D50-F444-8F49-530A3A1E5951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84A6F34-48AA-984E-85DE-B3D32CFDEDCD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786F8281-464C-3F40-B5FD-86A8A8AA53E4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A8171DC-56AD-5C46-B93D-D8EAAC223D82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Hệ thống quản lý phiên bản tập trung (CVCS)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868CF80-1491-D244-9496-EABA7FDA3007}"/>
              </a:ext>
            </a:extLst>
          </p:cNvPr>
          <p:cNvSpPr txBox="1"/>
          <p:nvPr/>
        </p:nvSpPr>
        <p:spPr>
          <a:xfrm>
            <a:off x="1371600" y="1596985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400">
                <a:latin typeface="Times" pitchFamily="2" charset="0"/>
              </a:rPr>
              <a:t>▷ </a:t>
            </a:r>
            <a:r>
              <a:rPr lang="vi-VN" sz="2400" i="1">
                <a:latin typeface="Times" pitchFamily="2" charset="0"/>
              </a:rPr>
              <a:t>Lock – Modify – Unlock</a:t>
            </a: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B2E69BAA-AB31-1046-96DB-B720C8949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9686" y="2168808"/>
            <a:ext cx="4142105" cy="369332"/>
          </a:xfrm>
          <a:prstGeom prst="rect">
            <a:avLst/>
          </a:prstGeom>
          <a:noFill/>
          <a:ln w="9525">
            <a:solidFill>
              <a:srgbClr val="0070C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Andy locks file A and begins modifying it.</a:t>
            </a:r>
            <a:endParaRPr lang="bg-BG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020B5B-1BF4-2F40-BD3A-D82D935D60B4}"/>
              </a:ext>
            </a:extLst>
          </p:cNvPr>
          <p:cNvGrpSpPr/>
          <p:nvPr/>
        </p:nvGrpSpPr>
        <p:grpSpPr>
          <a:xfrm>
            <a:off x="3666704" y="1967533"/>
            <a:ext cx="6858000" cy="4509467"/>
            <a:chOff x="1333501" y="1709940"/>
            <a:chExt cx="7200899" cy="4734940"/>
          </a:xfrm>
        </p:grpSpPr>
        <p:pic>
          <p:nvPicPr>
            <p:cNvPr id="12" name="Picture 2" descr="MCj04114760000[1]">
              <a:extLst>
                <a:ext uri="{FF2B5EF4-FFF2-40B4-BE49-F238E27FC236}">
                  <a16:creationId xmlns:a16="http://schemas.microsoft.com/office/drawing/2014/main" id="{7E92E15A-9E9F-5942-AE0F-72C1F33EA0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00" y="4910341"/>
              <a:ext cx="1524000" cy="1133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AutoShape 4">
              <a:extLst>
                <a:ext uri="{FF2B5EF4-FFF2-40B4-BE49-F238E27FC236}">
                  <a16:creationId xmlns:a16="http://schemas.microsoft.com/office/drawing/2014/main" id="{BAB18992-A4D1-E341-BD26-2C1C7B073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00" y="1709940"/>
              <a:ext cx="1524000" cy="1447800"/>
            </a:xfrm>
            <a:prstGeom prst="can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  <a:defRPr/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Repository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endParaRPr>
            </a:p>
            <a:p>
              <a:pPr algn="ctr" eaLnBrk="1" hangingPunct="1">
                <a:lnSpc>
                  <a:spcPct val="100000"/>
                </a:lnSpc>
                <a:defRPr/>
              </a:pPr>
              <a:endParaRPr lang="bg-BG" b="1" dirty="0"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endParaRPr>
            </a:p>
            <a:p>
              <a:pPr algn="ctr" eaLnBrk="1" hangingPunct="1">
                <a:lnSpc>
                  <a:spcPct val="100000"/>
                </a:lnSpc>
                <a:defRPr/>
              </a:pPr>
              <a:endParaRPr lang="bg-BG" b="1" dirty="0"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endParaRPr>
            </a:p>
          </p:txBody>
        </p:sp>
        <p:grpSp>
          <p:nvGrpSpPr>
            <p:cNvPr id="14" name="Group 5">
              <a:extLst>
                <a:ext uri="{FF2B5EF4-FFF2-40B4-BE49-F238E27FC236}">
                  <a16:creationId xmlns:a16="http://schemas.microsoft.com/office/drawing/2014/main" id="{83862923-CFD7-BC4E-BEF8-8A3273B06C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5800" y="2471940"/>
              <a:ext cx="914400" cy="1219200"/>
              <a:chOff x="2400" y="1488"/>
              <a:chExt cx="576" cy="768"/>
            </a:xfrm>
          </p:grpSpPr>
          <p:pic>
            <p:nvPicPr>
              <p:cNvPr id="27" name="Picture 6" descr="BD18200_">
                <a:extLst>
                  <a:ext uri="{FF2B5EF4-FFF2-40B4-BE49-F238E27FC236}">
                    <a16:creationId xmlns:a16="http://schemas.microsoft.com/office/drawing/2014/main" id="{DCC796AB-187E-0C45-BCF4-3996427331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0" y="1488"/>
                <a:ext cx="576" cy="7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 Box 7">
                <a:extLst>
                  <a:ext uri="{FF2B5EF4-FFF2-40B4-BE49-F238E27FC236}">
                    <a16:creationId xmlns:a16="http://schemas.microsoft.com/office/drawing/2014/main" id="{84AF3FC4-8D18-D342-A2D7-C6E39DE3341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35" y="1632"/>
                <a:ext cx="238" cy="2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b="1" dirty="0">
                    <a:cs typeface="Arial" charset="0"/>
                  </a:rPr>
                  <a:t>A</a:t>
                </a:r>
              </a:p>
            </p:txBody>
          </p:sp>
        </p:grpSp>
        <p:pic>
          <p:nvPicPr>
            <p:cNvPr id="15" name="Picture 9" descr="BD18200_">
              <a:extLst>
                <a:ext uri="{FF2B5EF4-FFF2-40B4-BE49-F238E27FC236}">
                  <a16:creationId xmlns:a16="http://schemas.microsoft.com/office/drawing/2014/main" id="{FF776CC6-A86F-0943-A75F-FF7CA9B0C9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4386465"/>
              <a:ext cx="914400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A6BA4B3A-0B67-D343-BA03-1C3DB4750D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8901" y="4476951"/>
              <a:ext cx="768096" cy="32316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1" hangingPunct="1">
                <a:lnSpc>
                  <a:spcPct val="100000"/>
                </a:lnSpc>
                <a:defRPr/>
              </a:pPr>
              <a:r>
                <a:rPr lang="en-US" sz="1400" b="1" noProof="1">
                  <a:cs typeface="Arial" charset="0"/>
                </a:rPr>
                <a:t>Аndy</a:t>
              </a:r>
            </a:p>
          </p:txBody>
        </p:sp>
        <p:cxnSp>
          <p:nvCxnSpPr>
            <p:cNvPr id="17" name="AutoShape 12">
              <a:extLst>
                <a:ext uri="{FF2B5EF4-FFF2-40B4-BE49-F238E27FC236}">
                  <a16:creationId xmlns:a16="http://schemas.microsoft.com/office/drawing/2014/main" id="{F60F1C26-B0EF-E44A-88D7-E07AB8303228}"/>
                </a:ext>
              </a:extLst>
            </p:cNvPr>
            <p:cNvCxnSpPr>
              <a:cxnSpLocks noChangeShapeType="1"/>
              <a:stCxn id="19" idx="2"/>
              <a:endCxn id="25" idx="0"/>
            </p:cNvCxnSpPr>
            <p:nvPr/>
          </p:nvCxnSpPr>
          <p:spPr bwMode="auto">
            <a:xfrm rot="5400000">
              <a:off x="3652838" y="3086303"/>
              <a:ext cx="695325" cy="1905000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Text Box 13">
              <a:extLst>
                <a:ext uri="{FF2B5EF4-FFF2-40B4-BE49-F238E27FC236}">
                  <a16:creationId xmlns:a16="http://schemas.microsoft.com/office/drawing/2014/main" id="{BD929E54-928C-024A-903B-CA37D0EE3F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08894" y="3613476"/>
              <a:ext cx="975769" cy="3877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defRPr/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Lock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endParaRPr>
            </a:p>
          </p:txBody>
        </p:sp>
        <p:pic>
          <p:nvPicPr>
            <p:cNvPr id="19" name="Picture 14" descr="MCj03871500000[1]">
              <a:extLst>
                <a:ext uri="{FF2B5EF4-FFF2-40B4-BE49-F238E27FC236}">
                  <a16:creationId xmlns:a16="http://schemas.microsoft.com/office/drawing/2014/main" id="{4FD2A484-B24C-E843-ABA6-4805E87B45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0400" y="4224540"/>
              <a:ext cx="1524000" cy="1524000"/>
            </a:xfrm>
            <a:prstGeom prst="roundRect">
              <a:avLst>
                <a:gd name="adj" fmla="val 7316"/>
              </a:avLst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Group 15">
              <a:extLst>
                <a:ext uri="{FF2B5EF4-FFF2-40B4-BE49-F238E27FC236}">
                  <a16:creationId xmlns:a16="http://schemas.microsoft.com/office/drawing/2014/main" id="{6316107E-07A5-9B44-9BF9-2A749B1E2F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77000" y="3614940"/>
              <a:ext cx="914400" cy="1219200"/>
              <a:chOff x="2400" y="1488"/>
              <a:chExt cx="576" cy="768"/>
            </a:xfrm>
          </p:grpSpPr>
          <p:pic>
            <p:nvPicPr>
              <p:cNvPr id="25" name="Picture 16" descr="BD18200_">
                <a:extLst>
                  <a:ext uri="{FF2B5EF4-FFF2-40B4-BE49-F238E27FC236}">
                    <a16:creationId xmlns:a16="http://schemas.microsoft.com/office/drawing/2014/main" id="{A264CC9E-BEE8-DA43-B874-CB5BFB95DF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0" y="1488"/>
                <a:ext cx="576" cy="7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Text Box 17">
                <a:extLst>
                  <a:ext uri="{FF2B5EF4-FFF2-40B4-BE49-F238E27FC236}">
                    <a16:creationId xmlns:a16="http://schemas.microsoft.com/office/drawing/2014/main" id="{7B42D661-6487-D143-AB92-B5594E8471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35" y="1632"/>
                <a:ext cx="238" cy="2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b="1" dirty="0">
                    <a:cs typeface="Arial" charset="0"/>
                  </a:rPr>
                  <a:t>A</a:t>
                </a:r>
              </a:p>
            </p:txBody>
          </p:sp>
        </p:grpSp>
        <p:sp>
          <p:nvSpPr>
            <p:cNvPr id="21" name="Text Box 20">
              <a:extLst>
                <a:ext uri="{FF2B5EF4-FFF2-40B4-BE49-F238E27FC236}">
                  <a16:creationId xmlns:a16="http://schemas.microsoft.com/office/drawing/2014/main" id="{D1BA53CC-7B01-8247-93E5-2B393F6892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3501" y="6024765"/>
              <a:ext cx="868844" cy="420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4000" b="1">
                  <a:solidFill>
                    <a:srgbClr val="000000"/>
                  </a:solidFill>
                  <a:latin typeface="Arial" charset="0"/>
                </a:defRPr>
              </a:lvl1pPr>
              <a:lvl2pPr marL="742950" indent="-285750">
                <a:defRPr kumimoji="1" sz="4000" b="1">
                  <a:solidFill>
                    <a:srgbClr val="000000"/>
                  </a:solidFill>
                  <a:latin typeface="Arial" charset="0"/>
                </a:defRPr>
              </a:lvl2pPr>
              <a:lvl3pPr marL="11430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3pPr>
              <a:lvl4pPr marL="16002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4pPr>
              <a:lvl5pPr marL="20574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kumimoji="0" lang="en-US" sz="2000" dirty="0">
                  <a:solidFill>
                    <a:schemeClr val="tx1"/>
                  </a:solidFill>
                  <a:cs typeface="Arial" charset="0"/>
                </a:rPr>
                <a:t>Andy</a:t>
              </a:r>
              <a:endParaRPr kumimoji="0" lang="en-US" sz="1200" noProof="1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22" name="Text Box 21">
              <a:extLst>
                <a:ext uri="{FF2B5EF4-FFF2-40B4-BE49-F238E27FC236}">
                  <a16:creationId xmlns:a16="http://schemas.microsoft.com/office/drawing/2014/main" id="{1B7A9D7B-589A-FF49-B7B3-70E0C83AE0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21513" y="5733646"/>
              <a:ext cx="1033793" cy="420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4000" b="1">
                  <a:solidFill>
                    <a:srgbClr val="000000"/>
                  </a:solidFill>
                  <a:latin typeface="Arial" charset="0"/>
                </a:defRPr>
              </a:lvl1pPr>
              <a:lvl2pPr marL="742950" indent="-285750">
                <a:defRPr kumimoji="1" sz="4000" b="1">
                  <a:solidFill>
                    <a:srgbClr val="000000"/>
                  </a:solidFill>
                  <a:latin typeface="Arial" charset="0"/>
                </a:defRPr>
              </a:lvl2pPr>
              <a:lvl3pPr marL="11430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3pPr>
              <a:lvl4pPr marL="16002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4pPr>
              <a:lvl5pPr marL="20574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kumimoji="0" lang="en-US" sz="2000" dirty="0">
                  <a:solidFill>
                    <a:schemeClr val="tx1"/>
                  </a:solidFill>
                  <a:cs typeface="Arial" charset="0"/>
                </a:rPr>
                <a:t>Bobby</a:t>
              </a:r>
              <a:endParaRPr kumimoji="0" lang="en-US" sz="1200" noProof="1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23" name="Text Box 25">
              <a:extLst>
                <a:ext uri="{FF2B5EF4-FFF2-40B4-BE49-F238E27FC236}">
                  <a16:creationId xmlns:a16="http://schemas.microsoft.com/office/drawing/2014/main" id="{8968996A-5241-744C-8038-7607284787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5599" y="5620409"/>
              <a:ext cx="1534096" cy="6786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defRPr/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(Local Edit)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endParaRPr>
            </a:p>
          </p:txBody>
        </p:sp>
        <p:pic>
          <p:nvPicPr>
            <p:cNvPr id="24" name="Picture 8" descr="http://animalcrazekids.com/images/lock-security-icon.png">
              <a:extLst>
                <a:ext uri="{FF2B5EF4-FFF2-40B4-BE49-F238E27FC236}">
                  <a16:creationId xmlns:a16="http://schemas.microsoft.com/office/drawing/2014/main" id="{B8C86B03-DBF6-1249-8080-F4B77A08DE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6446" y="3091959"/>
              <a:ext cx="640655" cy="64065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14724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1. Tổng quan về hệ thống quản lý phiên bản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B9C23E-0D50-F444-8F49-530A3A1E5951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84A6F34-48AA-984E-85DE-B3D32CFDEDCD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786F8281-464C-3F40-B5FD-86A8A8AA53E4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A8171DC-56AD-5C46-B93D-D8EAAC223D82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Hệ thống quản lý phiên bản tập trung (CVCS)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868CF80-1491-D244-9496-EABA7FDA3007}"/>
              </a:ext>
            </a:extLst>
          </p:cNvPr>
          <p:cNvSpPr txBox="1"/>
          <p:nvPr/>
        </p:nvSpPr>
        <p:spPr>
          <a:xfrm>
            <a:off x="1371600" y="1596985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400">
                <a:latin typeface="Times" pitchFamily="2" charset="0"/>
              </a:rPr>
              <a:t>▷ </a:t>
            </a:r>
            <a:r>
              <a:rPr lang="vi-VN" sz="2400" i="1">
                <a:latin typeface="Times" pitchFamily="2" charset="0"/>
              </a:rPr>
              <a:t>Lock – Modify – Unlock</a:t>
            </a: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613504F8-FC85-CF45-8E52-5B84E71EDB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0857" y="2124670"/>
            <a:ext cx="4444797" cy="923330"/>
          </a:xfrm>
          <a:prstGeom prst="rect">
            <a:avLst/>
          </a:prstGeom>
          <a:noFill/>
          <a:ln w="9525">
            <a:solidFill>
              <a:srgbClr val="0070C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Bobby tries to lock the file too, but she can’t</a:t>
            </a:r>
            <a:r>
              <a:rPr lang="bg-BG" dirty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Bobby waits for Andy to finish and unlock the file</a:t>
            </a:r>
            <a:r>
              <a:rPr lang="bg-BG" dirty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AC9B4B-4134-9643-B242-4B756097A352}"/>
              </a:ext>
            </a:extLst>
          </p:cNvPr>
          <p:cNvGrpSpPr/>
          <p:nvPr/>
        </p:nvGrpSpPr>
        <p:grpSpPr>
          <a:xfrm>
            <a:off x="4223332" y="2370657"/>
            <a:ext cx="6292269" cy="4170478"/>
            <a:chOff x="3751571" y="1383136"/>
            <a:chExt cx="7200899" cy="4772713"/>
          </a:xfrm>
        </p:grpSpPr>
        <p:pic>
          <p:nvPicPr>
            <p:cNvPr id="12" name="Picture 2" descr="MCj04114760000[1]">
              <a:extLst>
                <a:ext uri="{FF2B5EF4-FFF2-40B4-BE49-F238E27FC236}">
                  <a16:creationId xmlns:a16="http://schemas.microsoft.com/office/drawing/2014/main" id="{FB0A4B83-272A-8243-A84A-A280A12E6A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9670" y="4583537"/>
              <a:ext cx="1524000" cy="1133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AutoShape 4">
              <a:extLst>
                <a:ext uri="{FF2B5EF4-FFF2-40B4-BE49-F238E27FC236}">
                  <a16:creationId xmlns:a16="http://schemas.microsoft.com/office/drawing/2014/main" id="{4BDA8EBE-F279-AF43-BC03-E43C8D575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9070" y="1383136"/>
              <a:ext cx="1524000" cy="1447800"/>
            </a:xfrm>
            <a:prstGeom prst="can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  <a:defRPr/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Repository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endParaRPr>
            </a:p>
            <a:p>
              <a:pPr algn="ctr" eaLnBrk="1" hangingPunct="1">
                <a:lnSpc>
                  <a:spcPct val="100000"/>
                </a:lnSpc>
                <a:defRPr/>
              </a:pPr>
              <a:endParaRPr lang="bg-BG" b="1" dirty="0"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endParaRPr>
            </a:p>
            <a:p>
              <a:pPr algn="ctr" eaLnBrk="1" hangingPunct="1">
                <a:lnSpc>
                  <a:spcPct val="100000"/>
                </a:lnSpc>
                <a:defRPr/>
              </a:pPr>
              <a:endParaRPr lang="bg-BG" b="1" dirty="0"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endParaRPr>
            </a:p>
          </p:txBody>
        </p:sp>
        <p:grpSp>
          <p:nvGrpSpPr>
            <p:cNvPr id="14" name="Group 5">
              <a:extLst>
                <a:ext uri="{FF2B5EF4-FFF2-40B4-BE49-F238E27FC236}">
                  <a16:creationId xmlns:a16="http://schemas.microsoft.com/office/drawing/2014/main" id="{0C4A38A1-A4CB-9B43-AAC7-0493AED1DF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13870" y="2145136"/>
              <a:ext cx="914400" cy="1219200"/>
              <a:chOff x="2400" y="1488"/>
              <a:chExt cx="576" cy="768"/>
            </a:xfrm>
          </p:grpSpPr>
          <p:pic>
            <p:nvPicPr>
              <p:cNvPr id="27" name="Picture 6" descr="BD18200_">
                <a:extLst>
                  <a:ext uri="{FF2B5EF4-FFF2-40B4-BE49-F238E27FC236}">
                    <a16:creationId xmlns:a16="http://schemas.microsoft.com/office/drawing/2014/main" id="{0A03793C-6F7A-A240-9C2F-4F449544AF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0" y="1488"/>
                <a:ext cx="576" cy="7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 Box 7">
                <a:extLst>
                  <a:ext uri="{FF2B5EF4-FFF2-40B4-BE49-F238E27FC236}">
                    <a16:creationId xmlns:a16="http://schemas.microsoft.com/office/drawing/2014/main" id="{86D52B78-425D-D943-B347-986202FA40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24" y="1632"/>
                <a:ext cx="259" cy="2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b="1" dirty="0">
                    <a:cs typeface="Arial" charset="0"/>
                  </a:rPr>
                  <a:t>A</a:t>
                </a:r>
              </a:p>
            </p:txBody>
          </p:sp>
        </p:grpSp>
        <p:pic>
          <p:nvPicPr>
            <p:cNvPr id="15" name="Picture 14" descr="MCj03871500000[1]">
              <a:extLst>
                <a:ext uri="{FF2B5EF4-FFF2-40B4-BE49-F238E27FC236}">
                  <a16:creationId xmlns:a16="http://schemas.microsoft.com/office/drawing/2014/main" id="{5FD6FE4B-8815-1243-83BD-448AEF5C18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8470" y="3897736"/>
              <a:ext cx="1524000" cy="1524000"/>
            </a:xfrm>
            <a:prstGeom prst="roundRect">
              <a:avLst>
                <a:gd name="adj" fmla="val 7316"/>
              </a:avLst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0DB2940-D325-5849-ACB7-1718EADA29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95070" y="3288136"/>
              <a:ext cx="914400" cy="1219200"/>
              <a:chOff x="2400" y="1488"/>
              <a:chExt cx="576" cy="768"/>
            </a:xfrm>
          </p:grpSpPr>
          <p:pic>
            <p:nvPicPr>
              <p:cNvPr id="25" name="Picture 24" descr="BD18200_">
                <a:extLst>
                  <a:ext uri="{FF2B5EF4-FFF2-40B4-BE49-F238E27FC236}">
                    <a16:creationId xmlns:a16="http://schemas.microsoft.com/office/drawing/2014/main" id="{14C4FC51-004B-8D4C-93D9-FD367F9401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0" y="1488"/>
                <a:ext cx="576" cy="7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Text Box 16">
                <a:extLst>
                  <a:ext uri="{FF2B5EF4-FFF2-40B4-BE49-F238E27FC236}">
                    <a16:creationId xmlns:a16="http://schemas.microsoft.com/office/drawing/2014/main" id="{9D256816-612F-814A-B5B3-44DD0456285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24" y="1632"/>
                <a:ext cx="259" cy="2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b="1" dirty="0">
                    <a:cs typeface="Arial" charset="0"/>
                  </a:rPr>
                  <a:t>A</a:t>
                </a:r>
              </a:p>
            </p:txBody>
          </p:sp>
        </p:grpSp>
        <p:cxnSp>
          <p:nvCxnSpPr>
            <p:cNvPr id="17" name="AutoShape 17">
              <a:extLst>
                <a:ext uri="{FF2B5EF4-FFF2-40B4-BE49-F238E27FC236}">
                  <a16:creationId xmlns:a16="http://schemas.microsoft.com/office/drawing/2014/main" id="{C1B41473-EF83-1146-865E-42F6B476B34D}"/>
                </a:ext>
              </a:extLst>
            </p:cNvPr>
            <p:cNvCxnSpPr>
              <a:cxnSpLocks noChangeShapeType="1"/>
              <a:stCxn id="17" idx="2"/>
              <a:endCxn id="22" idx="0"/>
            </p:cNvCxnSpPr>
            <p:nvPr/>
          </p:nvCxnSpPr>
          <p:spPr bwMode="auto">
            <a:xfrm rot="5400000" flipH="1" flipV="1">
              <a:off x="8323570" y="2335636"/>
              <a:ext cx="76200" cy="1981200"/>
            </a:xfrm>
            <a:prstGeom prst="curvedConnector5">
              <a:avLst>
                <a:gd name="adj1" fmla="val -300000"/>
                <a:gd name="adj2" fmla="val 50000"/>
                <a:gd name="adj3" fmla="val 400000"/>
              </a:avLst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Text Box 18">
              <a:extLst>
                <a:ext uri="{FF2B5EF4-FFF2-40B4-BE49-F238E27FC236}">
                  <a16:creationId xmlns:a16="http://schemas.microsoft.com/office/drawing/2014/main" id="{AF31866D-E954-DF49-ABD3-E1FC82498C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59933" y="2638600"/>
              <a:ext cx="1066800" cy="422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eaLnBrk="1" hangingPunct="1">
                <a:lnSpc>
                  <a:spcPct val="100000"/>
                </a:lnSpc>
                <a:spcBef>
                  <a:spcPct val="50000"/>
                </a:spcBef>
                <a:defRPr kumimoji="0" sz="1800">
                  <a:solidFill>
                    <a:schemeClr val="tx2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defRPr>
              </a:lvl1pPr>
            </a:lstStyle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Wait</a:t>
              </a:r>
              <a:endParaRPr lang="bg-BG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Text Box 20">
              <a:extLst>
                <a:ext uri="{FF2B5EF4-FFF2-40B4-BE49-F238E27FC236}">
                  <a16:creationId xmlns:a16="http://schemas.microsoft.com/office/drawing/2014/main" id="{E01871E8-64F3-264A-88A0-3B4E30DCD7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1571" y="5697961"/>
              <a:ext cx="946961" cy="457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4000" b="1">
                  <a:solidFill>
                    <a:srgbClr val="000000"/>
                  </a:solidFill>
                  <a:latin typeface="Arial" charset="0"/>
                </a:defRPr>
              </a:lvl1pPr>
              <a:lvl2pPr marL="742950" indent="-285750">
                <a:defRPr kumimoji="1" sz="4000" b="1">
                  <a:solidFill>
                    <a:srgbClr val="000000"/>
                  </a:solidFill>
                  <a:latin typeface="Arial" charset="0"/>
                </a:defRPr>
              </a:lvl2pPr>
              <a:lvl3pPr marL="11430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3pPr>
              <a:lvl4pPr marL="16002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4pPr>
              <a:lvl5pPr marL="20574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kumimoji="0" lang="en-US" sz="2000" dirty="0">
                  <a:solidFill>
                    <a:schemeClr val="tx1"/>
                  </a:solidFill>
                  <a:cs typeface="Arial" charset="0"/>
                </a:rPr>
                <a:t>Andy</a:t>
              </a:r>
              <a:endParaRPr kumimoji="0" lang="en-US" sz="1200" noProof="1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20" name="Text Box 21">
              <a:extLst>
                <a:ext uri="{FF2B5EF4-FFF2-40B4-BE49-F238E27FC236}">
                  <a16:creationId xmlns:a16="http://schemas.microsoft.com/office/drawing/2014/main" id="{8DC33DA3-AD9F-ED4E-AB18-D28EC249A1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39583" y="5406842"/>
              <a:ext cx="1126740" cy="457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4000" b="1">
                  <a:solidFill>
                    <a:srgbClr val="000000"/>
                  </a:solidFill>
                  <a:latin typeface="Arial" charset="0"/>
                </a:defRPr>
              </a:lvl1pPr>
              <a:lvl2pPr marL="742950" indent="-285750">
                <a:defRPr kumimoji="1" sz="4000" b="1">
                  <a:solidFill>
                    <a:srgbClr val="000000"/>
                  </a:solidFill>
                  <a:latin typeface="Arial" charset="0"/>
                </a:defRPr>
              </a:lvl2pPr>
              <a:lvl3pPr marL="11430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3pPr>
              <a:lvl4pPr marL="16002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4pPr>
              <a:lvl5pPr marL="20574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kumimoji="0" lang="en-US" sz="2000" dirty="0">
                  <a:solidFill>
                    <a:schemeClr val="tx1"/>
                  </a:solidFill>
                  <a:cs typeface="Arial" charset="0"/>
                </a:rPr>
                <a:t>Bobby</a:t>
              </a:r>
              <a:endParaRPr kumimoji="0" lang="en-US" sz="1200" noProof="1">
                <a:solidFill>
                  <a:schemeClr val="tx1"/>
                </a:solidFill>
                <a:cs typeface="Arial" charset="0"/>
              </a:endParaRPr>
            </a:p>
          </p:txBody>
        </p:sp>
        <p:pic>
          <p:nvPicPr>
            <p:cNvPr id="21" name="Picture 8" descr="http://animalcrazekids.com/images/lock-security-icon.png">
              <a:extLst>
                <a:ext uri="{FF2B5EF4-FFF2-40B4-BE49-F238E27FC236}">
                  <a16:creationId xmlns:a16="http://schemas.microsoft.com/office/drawing/2014/main" id="{E24544B1-8104-634D-9F73-CA05CE789A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4516" y="2765155"/>
              <a:ext cx="640655" cy="64065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6" descr="http://www.bits4beats.it/wp-content/uploads/2010/07/chronometer.png">
              <a:extLst>
                <a:ext uri="{FF2B5EF4-FFF2-40B4-BE49-F238E27FC236}">
                  <a16:creationId xmlns:a16="http://schemas.microsoft.com/office/drawing/2014/main" id="{EFFF4266-8747-D341-A86E-4A92EFEEC9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838837">
              <a:off x="7921430" y="2952064"/>
              <a:ext cx="760412" cy="760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8" descr="BD18200_">
              <a:extLst>
                <a:ext uri="{FF2B5EF4-FFF2-40B4-BE49-F238E27FC236}">
                  <a16:creationId xmlns:a16="http://schemas.microsoft.com/office/drawing/2014/main" id="{96959B96-02EA-2B42-96E4-D412EE4A97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8870" y="4059661"/>
              <a:ext cx="914400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 Box 9">
              <a:extLst>
                <a:ext uri="{FF2B5EF4-FFF2-40B4-BE49-F238E27FC236}">
                  <a16:creationId xmlns:a16="http://schemas.microsoft.com/office/drawing/2014/main" id="{CCE9475E-B1C9-084F-B62F-B514403C1C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6970" y="4150149"/>
              <a:ext cx="838726" cy="38744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defRPr/>
              </a:pPr>
              <a:r>
                <a:rPr lang="en-US" sz="1600" b="1" dirty="0">
                  <a:cs typeface="Arial" charset="0"/>
                </a:rPr>
                <a:t>Andy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7189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1. Tổng quan về hệ thống quản lý phiên bản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B9C23E-0D50-F444-8F49-530A3A1E5951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84A6F34-48AA-984E-85DE-B3D32CFDEDCD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786F8281-464C-3F40-B5FD-86A8A8AA53E4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A8171DC-56AD-5C46-B93D-D8EAAC223D82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Hệ thống quản lý phiên bản tập trung (CVCS)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868CF80-1491-D244-9496-EABA7FDA3007}"/>
              </a:ext>
            </a:extLst>
          </p:cNvPr>
          <p:cNvSpPr txBox="1"/>
          <p:nvPr/>
        </p:nvSpPr>
        <p:spPr>
          <a:xfrm>
            <a:off x="1371600" y="1596985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400">
                <a:latin typeface="Times" pitchFamily="2" charset="0"/>
              </a:rPr>
              <a:t>▷ </a:t>
            </a:r>
            <a:r>
              <a:rPr lang="vi-VN" sz="2400" i="1">
                <a:latin typeface="Times" pitchFamily="2" charset="0"/>
              </a:rPr>
              <a:t>Lock – Modify – Unlock</a:t>
            </a: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130A1946-D3E1-C341-B812-E7DEBF25E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6899" y="2133600"/>
            <a:ext cx="4672458" cy="369332"/>
          </a:xfrm>
          <a:prstGeom prst="rect">
            <a:avLst/>
          </a:prstGeom>
          <a:noFill/>
          <a:ln w="9525">
            <a:solidFill>
              <a:srgbClr val="0070C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Andy commits his changes and unlocks the file.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BC4435-5144-9D4E-9D78-0FA2BF4FA620}"/>
              </a:ext>
            </a:extLst>
          </p:cNvPr>
          <p:cNvGrpSpPr/>
          <p:nvPr/>
        </p:nvGrpSpPr>
        <p:grpSpPr>
          <a:xfrm>
            <a:off x="3733800" y="2700697"/>
            <a:ext cx="6751718" cy="3731316"/>
            <a:chOff x="3777997" y="1814737"/>
            <a:chExt cx="7200899" cy="3979554"/>
          </a:xfrm>
        </p:grpSpPr>
        <p:pic>
          <p:nvPicPr>
            <p:cNvPr id="12" name="Picture 2" descr="MCj04114760000[1]">
              <a:extLst>
                <a:ext uri="{FF2B5EF4-FFF2-40B4-BE49-F238E27FC236}">
                  <a16:creationId xmlns:a16="http://schemas.microsoft.com/office/drawing/2014/main" id="{A7BD5757-3027-2048-BF17-A4878D4E15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6096" y="4253138"/>
              <a:ext cx="1524000" cy="1133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 descr="BD18200_">
              <a:extLst>
                <a:ext uri="{FF2B5EF4-FFF2-40B4-BE49-F238E27FC236}">
                  <a16:creationId xmlns:a16="http://schemas.microsoft.com/office/drawing/2014/main" id="{D8C48382-6B0F-EC46-A632-C33EEDE9E8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0296" y="1814737"/>
              <a:ext cx="914400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BD18200_">
              <a:extLst>
                <a:ext uri="{FF2B5EF4-FFF2-40B4-BE49-F238E27FC236}">
                  <a16:creationId xmlns:a16="http://schemas.microsoft.com/office/drawing/2014/main" id="{29E18C7C-1D32-FB40-B953-C649321DFC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296" y="3729262"/>
              <a:ext cx="914400" cy="121920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 Box 9">
              <a:extLst>
                <a:ext uri="{FF2B5EF4-FFF2-40B4-BE49-F238E27FC236}">
                  <a16:creationId xmlns:a16="http://schemas.microsoft.com/office/drawing/2014/main" id="{58990F90-C051-9A40-8F77-EC2C2C600E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73396" y="3819749"/>
              <a:ext cx="853456" cy="3939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defRPr/>
              </a:pPr>
              <a:r>
                <a:rPr lang="en-US" b="1" dirty="0">
                  <a:cs typeface="Arial" charset="0"/>
                </a:rPr>
                <a:t>Andy</a:t>
              </a:r>
            </a:p>
          </p:txBody>
        </p:sp>
        <p:cxnSp>
          <p:nvCxnSpPr>
            <p:cNvPr id="16" name="AutoShape 11">
              <a:extLst>
                <a:ext uri="{FF2B5EF4-FFF2-40B4-BE49-F238E27FC236}">
                  <a16:creationId xmlns:a16="http://schemas.microsoft.com/office/drawing/2014/main" id="{F45963FC-DC22-4F4A-B33C-50EA73A83DF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6038596" y="2429100"/>
              <a:ext cx="695325" cy="1905000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accent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Text Box 12">
              <a:extLst>
                <a:ext uri="{FF2B5EF4-FFF2-40B4-BE49-F238E27FC236}">
                  <a16:creationId xmlns:a16="http://schemas.microsoft.com/office/drawing/2014/main" id="{22E1FC1E-7733-324A-A9F8-F50C44AD77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2063" y="2956150"/>
              <a:ext cx="1223962" cy="3939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defRPr/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Commit</a:t>
              </a:r>
              <a:endPara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endParaRPr>
            </a:p>
          </p:txBody>
        </p:sp>
        <p:pic>
          <p:nvPicPr>
            <p:cNvPr id="18" name="Picture 17" descr="MCj03871500000[1]">
              <a:extLst>
                <a:ext uri="{FF2B5EF4-FFF2-40B4-BE49-F238E27FC236}">
                  <a16:creationId xmlns:a16="http://schemas.microsoft.com/office/drawing/2014/main" id="{69979D84-CCDF-1145-B316-16EA97E873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4896" y="3567337"/>
              <a:ext cx="1524000" cy="1524000"/>
            </a:xfrm>
            <a:prstGeom prst="roundRect">
              <a:avLst>
                <a:gd name="adj" fmla="val 7316"/>
              </a:avLst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5" descr="BD18200_">
              <a:extLst>
                <a:ext uri="{FF2B5EF4-FFF2-40B4-BE49-F238E27FC236}">
                  <a16:creationId xmlns:a16="http://schemas.microsoft.com/office/drawing/2014/main" id="{BB0633E6-8CB5-2B4D-9714-3EB2E6542A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1496" y="2957737"/>
              <a:ext cx="914400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 Box 22">
              <a:extLst>
                <a:ext uri="{FF2B5EF4-FFF2-40B4-BE49-F238E27FC236}">
                  <a16:creationId xmlns:a16="http://schemas.microsoft.com/office/drawing/2014/main" id="{96A22975-F7D5-5344-ABA1-6D5E670648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8081" y="1876649"/>
              <a:ext cx="853456" cy="39390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defRPr/>
              </a:pPr>
              <a:r>
                <a:rPr lang="en-US" b="1" dirty="0">
                  <a:cs typeface="Arial" charset="0"/>
                </a:rPr>
                <a:t>Andy</a:t>
              </a:r>
            </a:p>
          </p:txBody>
        </p:sp>
        <p:sp>
          <p:nvSpPr>
            <p:cNvPr id="21" name="Text Box 23">
              <a:extLst>
                <a:ext uri="{FF2B5EF4-FFF2-40B4-BE49-F238E27FC236}">
                  <a16:creationId xmlns:a16="http://schemas.microsoft.com/office/drawing/2014/main" id="{04CCC5AD-50F8-F14D-8AA5-6AE8633277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10220" y="3139505"/>
              <a:ext cx="383304" cy="39390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defRPr/>
              </a:pPr>
              <a:r>
                <a:rPr lang="en-US" b="1" dirty="0">
                  <a:cs typeface="Arial" charset="0"/>
                </a:rPr>
                <a:t>A</a:t>
              </a:r>
            </a:p>
          </p:txBody>
        </p:sp>
        <p:sp>
          <p:nvSpPr>
            <p:cNvPr id="22" name="Text Box 20">
              <a:extLst>
                <a:ext uri="{FF2B5EF4-FFF2-40B4-BE49-F238E27FC236}">
                  <a16:creationId xmlns:a16="http://schemas.microsoft.com/office/drawing/2014/main" id="{060CAD3B-C7B2-DE4A-8764-1DFF72DCEC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7997" y="5367562"/>
              <a:ext cx="882521" cy="4267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4000" b="1">
                  <a:solidFill>
                    <a:srgbClr val="000000"/>
                  </a:solidFill>
                  <a:latin typeface="Arial" charset="0"/>
                </a:defRPr>
              </a:lvl1pPr>
              <a:lvl2pPr marL="742950" indent="-285750">
                <a:defRPr kumimoji="1" sz="4000" b="1">
                  <a:solidFill>
                    <a:srgbClr val="000000"/>
                  </a:solidFill>
                  <a:latin typeface="Arial" charset="0"/>
                </a:defRPr>
              </a:lvl2pPr>
              <a:lvl3pPr marL="11430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3pPr>
              <a:lvl4pPr marL="16002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4pPr>
              <a:lvl5pPr marL="20574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kumimoji="0" lang="en-US" sz="2000" dirty="0">
                  <a:solidFill>
                    <a:schemeClr val="tx1"/>
                  </a:solidFill>
                  <a:cs typeface="Arial" charset="0"/>
                </a:rPr>
                <a:t>Andy</a:t>
              </a:r>
              <a:endParaRPr kumimoji="0" lang="en-US" sz="1200" noProof="1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23" name="Text Box 21">
              <a:extLst>
                <a:ext uri="{FF2B5EF4-FFF2-40B4-BE49-F238E27FC236}">
                  <a16:creationId xmlns:a16="http://schemas.microsoft.com/office/drawing/2014/main" id="{FABC8720-187E-AD46-997C-FF7A066069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66009" y="5076443"/>
              <a:ext cx="1050067" cy="4267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4000" b="1">
                  <a:solidFill>
                    <a:srgbClr val="000000"/>
                  </a:solidFill>
                  <a:latin typeface="Arial" charset="0"/>
                </a:defRPr>
              </a:lvl1pPr>
              <a:lvl2pPr marL="742950" indent="-285750">
                <a:defRPr kumimoji="1" sz="4000" b="1">
                  <a:solidFill>
                    <a:srgbClr val="000000"/>
                  </a:solidFill>
                  <a:latin typeface="Arial" charset="0"/>
                </a:defRPr>
              </a:lvl2pPr>
              <a:lvl3pPr marL="11430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3pPr>
              <a:lvl4pPr marL="16002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4pPr>
              <a:lvl5pPr marL="20574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kumimoji="0" lang="en-US" sz="2000" dirty="0">
                  <a:solidFill>
                    <a:schemeClr val="tx1"/>
                  </a:solidFill>
                  <a:cs typeface="Arial" charset="0"/>
                </a:rPr>
                <a:t>Bobby</a:t>
              </a:r>
              <a:endParaRPr kumimoji="0" lang="en-US" sz="1200" noProof="1">
                <a:solidFill>
                  <a:schemeClr val="tx1"/>
                </a:solidFill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6583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1. Tổng quan về hệ thống quản lý phiên bản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B9C23E-0D50-F444-8F49-530A3A1E5951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84A6F34-48AA-984E-85DE-B3D32CFDEDCD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786F8281-464C-3F40-B5FD-86A8A8AA53E4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A8171DC-56AD-5C46-B93D-D8EAAC223D82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Hệ thống quản lý phiên bản tập trung (CVCS)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868CF80-1491-D244-9496-EABA7FDA3007}"/>
              </a:ext>
            </a:extLst>
          </p:cNvPr>
          <p:cNvSpPr txBox="1"/>
          <p:nvPr/>
        </p:nvSpPr>
        <p:spPr>
          <a:xfrm>
            <a:off x="1371600" y="1596985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400">
                <a:latin typeface="Times" pitchFamily="2" charset="0"/>
              </a:rPr>
              <a:t>▷ </a:t>
            </a:r>
            <a:r>
              <a:rPr lang="vi-VN" sz="2400" i="1">
                <a:latin typeface="Times" pitchFamily="2" charset="0"/>
              </a:rPr>
              <a:t>Lock – Modify – Unlock</a:t>
            </a: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500411CD-A819-204B-A755-66FC2BDC06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2425" y="2144783"/>
            <a:ext cx="2749612" cy="1200329"/>
          </a:xfrm>
          <a:prstGeom prst="rect">
            <a:avLst/>
          </a:prstGeom>
          <a:noFill/>
          <a:ln w="9525">
            <a:solidFill>
              <a:srgbClr val="0070C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Now Bobby can take the modified file and lock it</a:t>
            </a:r>
            <a:r>
              <a:rPr lang="bg-BG" dirty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Bobby edits her local copy of the file.</a:t>
            </a:r>
            <a:endParaRPr lang="bg-BG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3D7B05-162C-C141-A98F-0195C758B868}"/>
              </a:ext>
            </a:extLst>
          </p:cNvPr>
          <p:cNvGrpSpPr/>
          <p:nvPr/>
        </p:nvGrpSpPr>
        <p:grpSpPr>
          <a:xfrm>
            <a:off x="3238501" y="1752600"/>
            <a:ext cx="7200899" cy="4714935"/>
            <a:chOff x="4685783" y="1502985"/>
            <a:chExt cx="7200899" cy="4714935"/>
          </a:xfrm>
        </p:grpSpPr>
        <p:pic>
          <p:nvPicPr>
            <p:cNvPr id="12" name="Picture 2" descr="MCj04114760000[1]">
              <a:extLst>
                <a:ext uri="{FF2B5EF4-FFF2-40B4-BE49-F238E27FC236}">
                  <a16:creationId xmlns:a16="http://schemas.microsoft.com/office/drawing/2014/main" id="{8470926C-515F-8142-879C-C8CB1339A9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3882" y="4703386"/>
              <a:ext cx="1524000" cy="1133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AutoShape 4">
              <a:extLst>
                <a:ext uri="{FF2B5EF4-FFF2-40B4-BE49-F238E27FC236}">
                  <a16:creationId xmlns:a16="http://schemas.microsoft.com/office/drawing/2014/main" id="{D009CE50-9B76-C845-AF45-11CF5E9AE5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3282" y="1502985"/>
              <a:ext cx="1524000" cy="1447800"/>
            </a:xfrm>
            <a:prstGeom prst="can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  <a:defRPr/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Repository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endParaRPr>
            </a:p>
            <a:p>
              <a:pPr algn="ctr" eaLnBrk="1" hangingPunct="1">
                <a:lnSpc>
                  <a:spcPct val="100000"/>
                </a:lnSpc>
                <a:defRPr/>
              </a:pP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endParaRPr>
            </a:p>
            <a:p>
              <a:pPr algn="ctr" eaLnBrk="1" hangingPunct="1">
                <a:lnSpc>
                  <a:spcPct val="100000"/>
                </a:lnSpc>
                <a:defRPr/>
              </a:pP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endParaRPr>
            </a:p>
          </p:txBody>
        </p:sp>
        <p:pic>
          <p:nvPicPr>
            <p:cNvPr id="14" name="Picture 5" descr="BD18200_">
              <a:extLst>
                <a:ext uri="{FF2B5EF4-FFF2-40B4-BE49-F238E27FC236}">
                  <a16:creationId xmlns:a16="http://schemas.microsoft.com/office/drawing/2014/main" id="{1474DB25-0E3B-C34E-A992-9E3F4040A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8082" y="2264985"/>
              <a:ext cx="914400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MCj03871500000[1]">
              <a:extLst>
                <a:ext uri="{FF2B5EF4-FFF2-40B4-BE49-F238E27FC236}">
                  <a16:creationId xmlns:a16="http://schemas.microsoft.com/office/drawing/2014/main" id="{453BE7C6-2461-F046-AF04-A7D404BC51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2682" y="4017585"/>
              <a:ext cx="1524000" cy="1524000"/>
            </a:xfrm>
            <a:prstGeom prst="roundRect">
              <a:avLst>
                <a:gd name="adj" fmla="val 7316"/>
              </a:avLst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 descr="BD18200_">
              <a:extLst>
                <a:ext uri="{FF2B5EF4-FFF2-40B4-BE49-F238E27FC236}">
                  <a16:creationId xmlns:a16="http://schemas.microsoft.com/office/drawing/2014/main" id="{F8A00EC2-6CE9-0B4B-87DD-C466E171BE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3569" y="3407985"/>
              <a:ext cx="914400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" name="AutoShape 13">
              <a:extLst>
                <a:ext uri="{FF2B5EF4-FFF2-40B4-BE49-F238E27FC236}">
                  <a16:creationId xmlns:a16="http://schemas.microsoft.com/office/drawing/2014/main" id="{E233B2FF-C6F2-1D4A-9B16-F271BB9DA419}"/>
                </a:ext>
              </a:extLst>
            </p:cNvPr>
            <p:cNvCxnSpPr>
              <a:cxnSpLocks noChangeShapeType="1"/>
              <a:stCxn id="20" idx="2"/>
              <a:endCxn id="23" idx="0"/>
            </p:cNvCxnSpPr>
            <p:nvPr/>
          </p:nvCxnSpPr>
          <p:spPr bwMode="auto">
            <a:xfrm rot="5400000" flipH="1">
              <a:off x="8545923" y="2108137"/>
              <a:ext cx="962163" cy="2515898"/>
            </a:xfrm>
            <a:prstGeom prst="curvedConnector5">
              <a:avLst>
                <a:gd name="adj1" fmla="val -23759"/>
                <a:gd name="adj2" fmla="val 51586"/>
                <a:gd name="adj3" fmla="val 123759"/>
              </a:avLst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Text Box 14">
              <a:extLst>
                <a:ext uri="{FF2B5EF4-FFF2-40B4-BE49-F238E27FC236}">
                  <a16:creationId xmlns:a16="http://schemas.microsoft.com/office/drawing/2014/main" id="{4FA38E27-9399-0148-B84B-2B50A1BAB9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07465" y="2758449"/>
              <a:ext cx="106680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defRPr/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Lock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endParaRPr>
            </a:p>
          </p:txBody>
        </p:sp>
        <p:sp>
          <p:nvSpPr>
            <p:cNvPr id="19" name="Text Box 17">
              <a:extLst>
                <a:ext uri="{FF2B5EF4-FFF2-40B4-BE49-F238E27FC236}">
                  <a16:creationId xmlns:a16="http://schemas.microsoft.com/office/drawing/2014/main" id="{361767B2-8F51-4648-97CF-1CB5215AEF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5869" y="2326897"/>
              <a:ext cx="800219" cy="3693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defRPr/>
              </a:pPr>
              <a:r>
                <a:rPr lang="en-US" b="1" dirty="0">
                  <a:cs typeface="Arial" charset="0"/>
                </a:rPr>
                <a:t>Andy</a:t>
              </a:r>
            </a:p>
          </p:txBody>
        </p:sp>
        <p:sp>
          <p:nvSpPr>
            <p:cNvPr id="20" name="Text Box 18">
              <a:extLst>
                <a:ext uri="{FF2B5EF4-FFF2-40B4-BE49-F238E27FC236}">
                  <a16:creationId xmlns:a16="http://schemas.microsoft.com/office/drawing/2014/main" id="{C8FD6F5F-5944-484A-B83E-653BA69A71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84844" y="3477835"/>
              <a:ext cx="800219" cy="3693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defRPr/>
              </a:pPr>
              <a:r>
                <a:rPr lang="en-US" b="1" dirty="0">
                  <a:cs typeface="Arial" charset="0"/>
                </a:rPr>
                <a:t>Andy</a:t>
              </a:r>
            </a:p>
          </p:txBody>
        </p:sp>
        <p:sp>
          <p:nvSpPr>
            <p:cNvPr id="21" name="Text Box 20">
              <a:extLst>
                <a:ext uri="{FF2B5EF4-FFF2-40B4-BE49-F238E27FC236}">
                  <a16:creationId xmlns:a16="http://schemas.microsoft.com/office/drawing/2014/main" id="{1960A66F-A459-1945-9BDE-94400F75A9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5783" y="5817810"/>
              <a:ext cx="82747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4000" b="1">
                  <a:solidFill>
                    <a:srgbClr val="000000"/>
                  </a:solidFill>
                  <a:latin typeface="Arial" charset="0"/>
                </a:defRPr>
              </a:lvl1pPr>
              <a:lvl2pPr marL="742950" indent="-285750">
                <a:defRPr kumimoji="1" sz="4000" b="1">
                  <a:solidFill>
                    <a:srgbClr val="000000"/>
                  </a:solidFill>
                  <a:latin typeface="Arial" charset="0"/>
                </a:defRPr>
              </a:lvl2pPr>
              <a:lvl3pPr marL="11430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3pPr>
              <a:lvl4pPr marL="16002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4pPr>
              <a:lvl5pPr marL="20574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kumimoji="0" lang="en-US" sz="2000" dirty="0">
                  <a:solidFill>
                    <a:schemeClr val="tx1"/>
                  </a:solidFill>
                  <a:cs typeface="Arial" charset="0"/>
                </a:rPr>
                <a:t>Andy</a:t>
              </a:r>
              <a:endParaRPr kumimoji="0" lang="en-US" sz="1200" noProof="1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22" name="Text Box 21">
              <a:extLst>
                <a:ext uri="{FF2B5EF4-FFF2-40B4-BE49-F238E27FC236}">
                  <a16:creationId xmlns:a16="http://schemas.microsoft.com/office/drawing/2014/main" id="{B0DDE7CC-A421-5A4A-A02D-606EB37638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73795" y="5526691"/>
              <a:ext cx="98456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4000" b="1">
                  <a:solidFill>
                    <a:srgbClr val="000000"/>
                  </a:solidFill>
                  <a:latin typeface="Arial" charset="0"/>
                </a:defRPr>
              </a:lvl1pPr>
              <a:lvl2pPr marL="742950" indent="-285750">
                <a:defRPr kumimoji="1" sz="4000" b="1">
                  <a:solidFill>
                    <a:srgbClr val="000000"/>
                  </a:solidFill>
                  <a:latin typeface="Arial" charset="0"/>
                </a:defRPr>
              </a:lvl2pPr>
              <a:lvl3pPr marL="11430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3pPr>
              <a:lvl4pPr marL="16002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4pPr>
              <a:lvl5pPr marL="20574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kumimoji="0" lang="en-US" sz="2000" dirty="0">
                  <a:solidFill>
                    <a:schemeClr val="tx1"/>
                  </a:solidFill>
                  <a:cs typeface="Arial" charset="0"/>
                </a:rPr>
                <a:t>Bobby</a:t>
              </a:r>
              <a:endParaRPr kumimoji="0" lang="en-US" sz="1200" noProof="1">
                <a:solidFill>
                  <a:schemeClr val="tx1"/>
                </a:solidFill>
                <a:cs typeface="Arial" charset="0"/>
              </a:endParaRPr>
            </a:p>
          </p:txBody>
        </p:sp>
        <p:pic>
          <p:nvPicPr>
            <p:cNvPr id="23" name="Picture 8" descr="http://animalcrazekids.com/images/lock-security-icon.png">
              <a:extLst>
                <a:ext uri="{FF2B5EF4-FFF2-40B4-BE49-F238E27FC236}">
                  <a16:creationId xmlns:a16="http://schemas.microsoft.com/office/drawing/2014/main" id="{80BE1C46-957F-334A-A847-319A0C1292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8728" y="2885004"/>
              <a:ext cx="640655" cy="64065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 Box 25">
              <a:extLst>
                <a:ext uri="{FF2B5EF4-FFF2-40B4-BE49-F238E27FC236}">
                  <a16:creationId xmlns:a16="http://schemas.microsoft.com/office/drawing/2014/main" id="{4DD00927-5EA4-EF42-A3AF-E35A456B38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28586" y="4639329"/>
              <a:ext cx="1534096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defRPr/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(Local Edit)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endParaRPr>
            </a:p>
          </p:txBody>
        </p:sp>
        <p:pic>
          <p:nvPicPr>
            <p:cNvPr id="25" name="Picture 8" descr="BD18200_">
              <a:extLst>
                <a:ext uri="{FF2B5EF4-FFF2-40B4-BE49-F238E27FC236}">
                  <a16:creationId xmlns:a16="http://schemas.microsoft.com/office/drawing/2014/main" id="{B631B322-ADBB-4741-8525-7D224774F2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082" y="4179510"/>
              <a:ext cx="914400" cy="121920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 Box 9">
              <a:extLst>
                <a:ext uri="{FF2B5EF4-FFF2-40B4-BE49-F238E27FC236}">
                  <a16:creationId xmlns:a16="http://schemas.microsoft.com/office/drawing/2014/main" id="{B8AD0A27-37F4-BD4E-B9BB-D586FE2876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1182" y="4269997"/>
              <a:ext cx="80021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defRPr/>
              </a:pPr>
              <a:r>
                <a:rPr lang="en-US" b="1" dirty="0">
                  <a:cs typeface="Arial" charset="0"/>
                </a:rPr>
                <a:t>Andy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2833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1. Tổng quan về hệ thống quản lý phiên bản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B9C23E-0D50-F444-8F49-530A3A1E5951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84A6F34-48AA-984E-85DE-B3D32CFDEDCD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786F8281-464C-3F40-B5FD-86A8A8AA53E4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A8171DC-56AD-5C46-B93D-D8EAAC223D82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Hệ thống quản lý phiên bản tập trung (CVCS)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868CF80-1491-D244-9496-EABA7FDA3007}"/>
              </a:ext>
            </a:extLst>
          </p:cNvPr>
          <p:cNvSpPr txBox="1"/>
          <p:nvPr/>
        </p:nvSpPr>
        <p:spPr>
          <a:xfrm>
            <a:off x="1371600" y="1596985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400">
                <a:latin typeface="Times" pitchFamily="2" charset="0"/>
              </a:rPr>
              <a:t>▷ </a:t>
            </a:r>
            <a:r>
              <a:rPr lang="vi-VN" sz="2400" i="1">
                <a:latin typeface="Times" pitchFamily="2" charset="0"/>
              </a:rPr>
              <a:t>Lock – Modify – Unlock</a:t>
            </a: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009EF6BD-6AD5-6C49-A086-0C083A242E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2172333"/>
            <a:ext cx="2849696" cy="646331"/>
          </a:xfrm>
          <a:prstGeom prst="rect">
            <a:avLst/>
          </a:prstGeom>
          <a:noFill/>
          <a:ln w="9525">
            <a:solidFill>
              <a:srgbClr val="0070C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Bobby finishes, commits her changes and unlocks the file.</a:t>
            </a:r>
            <a:endParaRPr lang="bg-BG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1F93C2A-576C-6D4F-BBD5-DFF54D36DC0C}"/>
              </a:ext>
            </a:extLst>
          </p:cNvPr>
          <p:cNvGrpSpPr/>
          <p:nvPr/>
        </p:nvGrpSpPr>
        <p:grpSpPr>
          <a:xfrm>
            <a:off x="3196004" y="1762065"/>
            <a:ext cx="7200899" cy="4714935"/>
            <a:chOff x="4090989" y="1567802"/>
            <a:chExt cx="7200899" cy="471493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7B3381C-BFBD-C740-8F8B-8B0708D66664}"/>
                </a:ext>
              </a:extLst>
            </p:cNvPr>
            <p:cNvGrpSpPr/>
            <p:nvPr/>
          </p:nvGrpSpPr>
          <p:grpSpPr>
            <a:xfrm>
              <a:off x="6948488" y="1567802"/>
              <a:ext cx="3246117" cy="3122612"/>
              <a:chOff x="6948488" y="1567802"/>
              <a:chExt cx="3246117" cy="3122612"/>
            </a:xfrm>
          </p:grpSpPr>
          <p:sp>
            <p:nvSpPr>
              <p:cNvPr id="21" name="AutoShape 4">
                <a:extLst>
                  <a:ext uri="{FF2B5EF4-FFF2-40B4-BE49-F238E27FC236}">
                    <a16:creationId xmlns:a16="http://schemas.microsoft.com/office/drawing/2014/main" id="{8D5EEB58-DAAC-D847-A052-4B13FE3AD5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48488" y="1567802"/>
                <a:ext cx="1524000" cy="1447800"/>
              </a:xfrm>
              <a:prstGeom prst="can">
                <a:avLst>
                  <a:gd name="adj" fmla="val 25000"/>
                </a:avLst>
              </a:prstGeom>
              <a:solidFill>
                <a:schemeClr val="bg1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lnSpc>
                    <a:spcPct val="100000"/>
                  </a:lnSpc>
                  <a:defRPr/>
                </a:pPr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charset="0"/>
                  </a:rPr>
                  <a:t>Repository</a:t>
                </a:r>
                <a:endParaRPr lang="bg-BG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endParaRPr>
              </a:p>
              <a:p>
                <a:pPr algn="ctr" eaLnBrk="1" hangingPunct="1">
                  <a:lnSpc>
                    <a:spcPct val="100000"/>
                  </a:lnSpc>
                  <a:defRPr/>
                </a:pPr>
                <a:endParaRPr lang="bg-BG" b="1" dirty="0">
                  <a:effectLst>
                    <a:outerShdw blurRad="38100" dist="38100" dir="2700000" algn="tl">
                      <a:srgbClr val="FFFFFF"/>
                    </a:outerShdw>
                  </a:effectLst>
                  <a:cs typeface="Arial" charset="0"/>
                </a:endParaRPr>
              </a:p>
              <a:p>
                <a:pPr algn="ctr" eaLnBrk="1" hangingPunct="1">
                  <a:lnSpc>
                    <a:spcPct val="100000"/>
                  </a:lnSpc>
                  <a:defRPr/>
                </a:pPr>
                <a:endParaRPr lang="bg-BG" b="1" dirty="0">
                  <a:effectLst>
                    <a:outerShdw blurRad="38100" dist="38100" dir="2700000" algn="tl">
                      <a:srgbClr val="FFFFFF"/>
                    </a:outerShdw>
                  </a:effectLst>
                  <a:cs typeface="Arial" charset="0"/>
                </a:endParaRPr>
              </a:p>
            </p:txBody>
          </p:sp>
          <p:pic>
            <p:nvPicPr>
              <p:cNvPr id="22" name="Picture 5" descr="BD18200_">
                <a:extLst>
                  <a:ext uri="{FF2B5EF4-FFF2-40B4-BE49-F238E27FC236}">
                    <a16:creationId xmlns:a16="http://schemas.microsoft.com/office/drawing/2014/main" id="{2DE3047A-3458-2043-AF02-E96869CE9F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67575" y="2318689"/>
                <a:ext cx="914400" cy="1219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2" descr="BD18200_">
                <a:extLst>
                  <a:ext uri="{FF2B5EF4-FFF2-40B4-BE49-F238E27FC236}">
                    <a16:creationId xmlns:a16="http://schemas.microsoft.com/office/drawing/2014/main" id="{C04EE2AB-85CE-FB45-A29F-8C3AAAE89E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75763" y="3471214"/>
                <a:ext cx="914400" cy="1219200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4" name="AutoShape 13">
                <a:extLst>
                  <a:ext uri="{FF2B5EF4-FFF2-40B4-BE49-F238E27FC236}">
                    <a16:creationId xmlns:a16="http://schemas.microsoft.com/office/drawing/2014/main" id="{A5DDFF9B-6007-5B40-96E7-F112ACE89C7A}"/>
                  </a:ext>
                </a:extLst>
              </p:cNvPr>
              <p:cNvCxnSpPr>
                <a:cxnSpLocks noChangeShapeType="1"/>
                <a:stCxn id="22" idx="2"/>
              </p:cNvCxnSpPr>
              <p:nvPr/>
            </p:nvCxnSpPr>
            <p:spPr bwMode="auto">
              <a:xfrm rot="16200000" flipH="1">
                <a:off x="8139035" y="3123628"/>
                <a:ext cx="706440" cy="1534961"/>
              </a:xfrm>
              <a:prstGeom prst="curvedConnector2">
                <a:avLst/>
              </a:prstGeom>
              <a:noFill/>
              <a:ln w="9525">
                <a:solidFill>
                  <a:schemeClr val="accent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5" name="Text Box 14">
                <a:extLst>
                  <a:ext uri="{FF2B5EF4-FFF2-40B4-BE49-F238E27FC236}">
                    <a16:creationId xmlns:a16="http://schemas.microsoft.com/office/drawing/2014/main" id="{B05D1055-EB62-3349-97F1-61754A1195B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36910" y="3581823"/>
                <a:ext cx="1254289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100000"/>
                  </a:lnSpc>
                  <a:spcBef>
                    <a:spcPct val="50000"/>
                  </a:spcBef>
                  <a:defRPr/>
                </a:pPr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charset="0"/>
                  </a:rPr>
                  <a:t>Commit</a:t>
                </a:r>
                <a:endParaRPr lang="bg-BG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endParaRPr>
              </a:p>
            </p:txBody>
          </p:sp>
          <p:sp>
            <p:nvSpPr>
              <p:cNvPr id="26" name="Text Box 17">
                <a:extLst>
                  <a:ext uri="{FF2B5EF4-FFF2-40B4-BE49-F238E27FC236}">
                    <a16:creationId xmlns:a16="http://schemas.microsoft.com/office/drawing/2014/main" id="{81CF22B8-06D5-9E43-A70C-179A8ED58EC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51546" y="2391715"/>
                <a:ext cx="934871" cy="64633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b="1" dirty="0">
                    <a:cs typeface="Arial" charset="0"/>
                  </a:rPr>
                  <a:t>Andy</a:t>
                </a:r>
                <a:endParaRPr lang="bg-BG" b="1" dirty="0">
                  <a:cs typeface="Arial" charset="0"/>
                </a:endParaRPr>
              </a:p>
              <a:p>
                <a:pPr algn="ctr">
                  <a:defRPr/>
                </a:pPr>
                <a:r>
                  <a:rPr lang="en-US" b="1" dirty="0">
                    <a:cs typeface="Arial" charset="0"/>
                  </a:rPr>
                  <a:t>Bobby</a:t>
                </a:r>
              </a:p>
            </p:txBody>
          </p:sp>
          <p:sp>
            <p:nvSpPr>
              <p:cNvPr id="27" name="Text Box 18">
                <a:extLst>
                  <a:ext uri="{FF2B5EF4-FFF2-40B4-BE49-F238E27FC236}">
                    <a16:creationId xmlns:a16="http://schemas.microsoft.com/office/drawing/2014/main" id="{9900E570-F4D6-034B-8ABC-B62DCFCB4D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259734" y="3542653"/>
                <a:ext cx="934871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b="1" dirty="0">
                    <a:cs typeface="Arial" charset="0"/>
                  </a:rPr>
                  <a:t>Andy</a:t>
                </a:r>
              </a:p>
              <a:p>
                <a:pPr algn="ctr">
                  <a:defRPr/>
                </a:pPr>
                <a:r>
                  <a:rPr lang="en-US" b="1" dirty="0">
                    <a:cs typeface="Arial" charset="0"/>
                  </a:rPr>
                  <a:t>Bobby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0945681-89BD-EB4B-A5E0-D54A1A34B27A}"/>
                </a:ext>
              </a:extLst>
            </p:cNvPr>
            <p:cNvGrpSpPr/>
            <p:nvPr/>
          </p:nvGrpSpPr>
          <p:grpSpPr>
            <a:xfrm>
              <a:off x="9767888" y="4082402"/>
              <a:ext cx="1524000" cy="1909216"/>
              <a:chOff x="9767888" y="4082402"/>
              <a:chExt cx="1524000" cy="1909216"/>
            </a:xfrm>
          </p:grpSpPr>
          <p:pic>
            <p:nvPicPr>
              <p:cNvPr id="19" name="Picture 18" descr="MCj03871500000[1]">
                <a:extLst>
                  <a:ext uri="{FF2B5EF4-FFF2-40B4-BE49-F238E27FC236}">
                    <a16:creationId xmlns:a16="http://schemas.microsoft.com/office/drawing/2014/main" id="{9D060473-61CA-BB4E-9630-EED30D30EA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67888" y="4082402"/>
                <a:ext cx="1524000" cy="1524000"/>
              </a:xfrm>
              <a:prstGeom prst="roundRect">
                <a:avLst>
                  <a:gd name="adj" fmla="val 7316"/>
                </a:avLst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Text Box 21">
                <a:extLst>
                  <a:ext uri="{FF2B5EF4-FFF2-40B4-BE49-F238E27FC236}">
                    <a16:creationId xmlns:a16="http://schemas.microsoft.com/office/drawing/2014/main" id="{8BACF812-42CE-8547-AF5A-703F1D57AC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779001" y="5591508"/>
                <a:ext cx="984565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1pPr>
                <a:lvl2pPr marL="742950" indent="-285750"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2pPr>
                <a:lvl3pPr marL="1143000" indent="-228600"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3pPr>
                <a:lvl4pPr marL="1600200" indent="-228600"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4pPr>
                <a:lvl5pPr marL="2057400" indent="-228600"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</a:pPr>
                <a:r>
                  <a:rPr kumimoji="0" lang="en-US" sz="2000" dirty="0">
                    <a:solidFill>
                      <a:schemeClr val="tx1"/>
                    </a:solidFill>
                    <a:cs typeface="Arial" charset="0"/>
                  </a:rPr>
                  <a:t>Bobby</a:t>
                </a:r>
                <a:endParaRPr kumimoji="0" lang="en-US" sz="1200" noProof="1">
                  <a:solidFill>
                    <a:schemeClr val="tx1"/>
                  </a:solidFill>
                  <a:cs typeface="Arial" charset="0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75A85C2-C803-0C40-AFFB-BAAD8724BF07}"/>
                </a:ext>
              </a:extLst>
            </p:cNvPr>
            <p:cNvGrpSpPr/>
            <p:nvPr/>
          </p:nvGrpSpPr>
          <p:grpSpPr>
            <a:xfrm>
              <a:off x="4090989" y="4244327"/>
              <a:ext cx="2171699" cy="2038410"/>
              <a:chOff x="4090989" y="4244327"/>
              <a:chExt cx="2171699" cy="2038410"/>
            </a:xfrm>
          </p:grpSpPr>
          <p:pic>
            <p:nvPicPr>
              <p:cNvPr id="15" name="Picture 2" descr="MCj04114760000[1]">
                <a:extLst>
                  <a:ext uri="{FF2B5EF4-FFF2-40B4-BE49-F238E27FC236}">
                    <a16:creationId xmlns:a16="http://schemas.microsoft.com/office/drawing/2014/main" id="{27AA131E-1C08-F74F-905F-B451E99778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29088" y="4768203"/>
                <a:ext cx="1524000" cy="11334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 Box 20">
                <a:extLst>
                  <a:ext uri="{FF2B5EF4-FFF2-40B4-BE49-F238E27FC236}">
                    <a16:creationId xmlns:a16="http://schemas.microsoft.com/office/drawing/2014/main" id="{54F42125-034F-5541-AB95-E377B5428B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90989" y="5882627"/>
                <a:ext cx="827471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1pPr>
                <a:lvl2pPr marL="742950" indent="-285750"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2pPr>
                <a:lvl3pPr marL="1143000" indent="-228600"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3pPr>
                <a:lvl4pPr marL="1600200" indent="-228600"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4pPr>
                <a:lvl5pPr marL="2057400" indent="-228600"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</a:pPr>
                <a:r>
                  <a:rPr kumimoji="0" lang="en-US" sz="2000" dirty="0">
                    <a:solidFill>
                      <a:schemeClr val="tx1"/>
                    </a:solidFill>
                    <a:cs typeface="Arial" charset="0"/>
                  </a:rPr>
                  <a:t>Andy</a:t>
                </a:r>
                <a:endParaRPr kumimoji="0" lang="en-US" sz="1200" noProof="1">
                  <a:solidFill>
                    <a:schemeClr val="tx1"/>
                  </a:solidFill>
                  <a:cs typeface="Arial" charset="0"/>
                </a:endParaRPr>
              </a:p>
            </p:txBody>
          </p:sp>
          <p:pic>
            <p:nvPicPr>
              <p:cNvPr id="17" name="Picture 8" descr="BD18200_">
                <a:extLst>
                  <a:ext uri="{FF2B5EF4-FFF2-40B4-BE49-F238E27FC236}">
                    <a16:creationId xmlns:a16="http://schemas.microsoft.com/office/drawing/2014/main" id="{5ECC9F7E-7288-B243-AD71-5064A06BD1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8288" y="4244327"/>
                <a:ext cx="914400" cy="1219200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 Box 9">
                <a:extLst>
                  <a:ext uri="{FF2B5EF4-FFF2-40B4-BE49-F238E27FC236}">
                    <a16:creationId xmlns:a16="http://schemas.microsoft.com/office/drawing/2014/main" id="{7E1AE800-9A50-FE46-844A-CD77B5246C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86388" y="4334814"/>
                <a:ext cx="800219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100000"/>
                  </a:lnSpc>
                  <a:defRPr/>
                </a:pPr>
                <a:r>
                  <a:rPr lang="en-US" b="1" dirty="0">
                    <a:cs typeface="Arial" charset="0"/>
                  </a:rPr>
                  <a:t>Andy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0573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1. Tổng quan về hệ thống quản lý phiên bản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B9C23E-0D50-F444-8F49-530A3A1E5951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84A6F34-48AA-984E-85DE-B3D32CFDEDCD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786F8281-464C-3F40-B5FD-86A8A8AA53E4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A8171DC-56AD-5C46-B93D-D8EAAC223D82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Hệ thống quản lý phiên bản tập trung (CVCS)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868CF80-1491-D244-9496-EABA7FDA3007}"/>
              </a:ext>
            </a:extLst>
          </p:cNvPr>
          <p:cNvSpPr txBox="1"/>
          <p:nvPr/>
        </p:nvSpPr>
        <p:spPr>
          <a:xfrm>
            <a:off x="1371600" y="1596985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400">
                <a:latin typeface="Times" pitchFamily="2" charset="0"/>
              </a:rPr>
              <a:t>▷ </a:t>
            </a:r>
            <a:r>
              <a:rPr lang="vi-VN" sz="2400" i="1">
                <a:latin typeface="Times" pitchFamily="2" charset="0"/>
              </a:rPr>
              <a:t>Lock – Modify – Unlock</a:t>
            </a: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4E576B3F-DBC9-F14D-8DD0-A2DE4A3AC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2173069"/>
            <a:ext cx="2883282" cy="646331"/>
          </a:xfrm>
          <a:prstGeom prst="rect">
            <a:avLst/>
          </a:prstGeom>
          <a:noFill/>
          <a:ln w="9525">
            <a:solidFill>
              <a:srgbClr val="0070C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Andy updates the changes from the repository.</a:t>
            </a:r>
            <a:endParaRPr lang="bg-BG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E31A5DA-7F0E-6540-8128-7F04B7C4426F}"/>
              </a:ext>
            </a:extLst>
          </p:cNvPr>
          <p:cNvGrpSpPr/>
          <p:nvPr/>
        </p:nvGrpSpPr>
        <p:grpSpPr>
          <a:xfrm>
            <a:off x="3048000" y="1762065"/>
            <a:ext cx="7200899" cy="4714935"/>
            <a:chOff x="4320023" y="1502985"/>
            <a:chExt cx="7200899" cy="4714935"/>
          </a:xfrm>
        </p:grpSpPr>
        <p:pic>
          <p:nvPicPr>
            <p:cNvPr id="12" name="Picture 2" descr="MCj04114760000[1]">
              <a:extLst>
                <a:ext uri="{FF2B5EF4-FFF2-40B4-BE49-F238E27FC236}">
                  <a16:creationId xmlns:a16="http://schemas.microsoft.com/office/drawing/2014/main" id="{DF073702-9E5B-FC45-9CD0-A6C9009D40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122" y="4703386"/>
              <a:ext cx="1524000" cy="1133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AutoShape 4">
              <a:extLst>
                <a:ext uri="{FF2B5EF4-FFF2-40B4-BE49-F238E27FC236}">
                  <a16:creationId xmlns:a16="http://schemas.microsoft.com/office/drawing/2014/main" id="{C118BB4C-F8C7-1D41-872B-5B5D7F38F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7522" y="1502985"/>
              <a:ext cx="1524000" cy="1447800"/>
            </a:xfrm>
            <a:prstGeom prst="can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  <a:defRPr/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Repository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endParaRPr>
            </a:p>
            <a:p>
              <a:pPr algn="ctr" eaLnBrk="1" hangingPunct="1">
                <a:lnSpc>
                  <a:spcPct val="100000"/>
                </a:lnSpc>
                <a:defRPr/>
              </a:pPr>
              <a:endParaRPr lang="bg-BG" b="1" dirty="0"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endParaRPr>
            </a:p>
            <a:p>
              <a:pPr algn="ctr" eaLnBrk="1" hangingPunct="1">
                <a:lnSpc>
                  <a:spcPct val="100000"/>
                </a:lnSpc>
                <a:defRPr/>
              </a:pPr>
              <a:endParaRPr lang="bg-BG" b="1" dirty="0"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endParaRPr>
            </a:p>
          </p:txBody>
        </p:sp>
        <p:pic>
          <p:nvPicPr>
            <p:cNvPr id="14" name="Picture 5" descr="BD18200_">
              <a:extLst>
                <a:ext uri="{FF2B5EF4-FFF2-40B4-BE49-F238E27FC236}">
                  <a16:creationId xmlns:a16="http://schemas.microsoft.com/office/drawing/2014/main" id="{6EAACD53-E4C1-C541-9BBB-5FFF9A37EE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6609" y="2253872"/>
              <a:ext cx="914400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BD18200_">
              <a:extLst>
                <a:ext uri="{FF2B5EF4-FFF2-40B4-BE49-F238E27FC236}">
                  <a16:creationId xmlns:a16="http://schemas.microsoft.com/office/drawing/2014/main" id="{5FF2E5A2-AA71-CF4E-B8D0-DB7EB43836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5422" y="4198560"/>
              <a:ext cx="914400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 Box 7">
              <a:extLst>
                <a:ext uri="{FF2B5EF4-FFF2-40B4-BE49-F238E27FC236}">
                  <a16:creationId xmlns:a16="http://schemas.microsoft.com/office/drawing/2014/main" id="{B7430F00-FE9E-C14D-959B-98A20B4F15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99393" y="4269998"/>
              <a:ext cx="934871" cy="646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b="1" dirty="0">
                  <a:cs typeface="Arial" charset="0"/>
                </a:rPr>
                <a:t>Andy</a:t>
              </a:r>
              <a:endParaRPr lang="bg-BG" b="1" dirty="0">
                <a:cs typeface="Arial" charset="0"/>
              </a:endParaRPr>
            </a:p>
            <a:p>
              <a:pPr algn="ctr">
                <a:defRPr/>
              </a:pPr>
              <a:r>
                <a:rPr lang="en-US" b="1" dirty="0">
                  <a:cs typeface="Arial" charset="0"/>
                </a:rPr>
                <a:t>Bobby</a:t>
              </a:r>
            </a:p>
          </p:txBody>
        </p:sp>
        <p:pic>
          <p:nvPicPr>
            <p:cNvPr id="17" name="Picture 9" descr="MCj03871500000[1]">
              <a:extLst>
                <a:ext uri="{FF2B5EF4-FFF2-40B4-BE49-F238E27FC236}">
                  <a16:creationId xmlns:a16="http://schemas.microsoft.com/office/drawing/2014/main" id="{73CBCDE3-6C7E-7A41-B217-2CBCF93C3D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6922" y="4017585"/>
              <a:ext cx="1524000" cy="1524000"/>
            </a:xfrm>
            <a:prstGeom prst="roundRect">
              <a:avLst>
                <a:gd name="adj" fmla="val 7316"/>
              </a:avLst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0" descr="BD18200_">
              <a:extLst>
                <a:ext uri="{FF2B5EF4-FFF2-40B4-BE49-F238E27FC236}">
                  <a16:creationId xmlns:a16="http://schemas.microsoft.com/office/drawing/2014/main" id="{9C6FA278-D2AF-1345-B492-4D6C46F8B5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4797" y="3406397"/>
              <a:ext cx="914400" cy="121920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 Box 15">
              <a:extLst>
                <a:ext uri="{FF2B5EF4-FFF2-40B4-BE49-F238E27FC236}">
                  <a16:creationId xmlns:a16="http://schemas.microsoft.com/office/drawing/2014/main" id="{884D7F95-6BB5-A248-9842-3949A59D8C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0580" y="2326898"/>
              <a:ext cx="934871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b="1" dirty="0">
                  <a:cs typeface="Arial" charset="0"/>
                </a:rPr>
                <a:t>Andy</a:t>
              </a:r>
              <a:endParaRPr lang="bg-BG" b="1" dirty="0">
                <a:cs typeface="Arial" charset="0"/>
              </a:endParaRPr>
            </a:p>
            <a:p>
              <a:pPr algn="ctr">
                <a:defRPr/>
              </a:pPr>
              <a:r>
                <a:rPr lang="en-US" b="1" dirty="0">
                  <a:cs typeface="Arial" charset="0"/>
                </a:rPr>
                <a:t>Bobby</a:t>
              </a:r>
            </a:p>
          </p:txBody>
        </p:sp>
        <p:sp>
          <p:nvSpPr>
            <p:cNvPr id="20" name="Text Box 16">
              <a:extLst>
                <a:ext uri="{FF2B5EF4-FFF2-40B4-BE49-F238E27FC236}">
                  <a16:creationId xmlns:a16="http://schemas.microsoft.com/office/drawing/2014/main" id="{58B2972D-12EE-6B47-89E6-962F69453C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88768" y="3477836"/>
              <a:ext cx="934871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b="1" dirty="0">
                  <a:cs typeface="Arial" charset="0"/>
                </a:rPr>
                <a:t>Andy</a:t>
              </a:r>
            </a:p>
            <a:p>
              <a:pPr algn="ctr">
                <a:defRPr/>
              </a:pPr>
              <a:r>
                <a:rPr lang="en-US" b="1" dirty="0">
                  <a:cs typeface="Arial" charset="0"/>
                </a:rPr>
                <a:t>Bobby</a:t>
              </a:r>
            </a:p>
          </p:txBody>
        </p:sp>
        <p:cxnSp>
          <p:nvCxnSpPr>
            <p:cNvPr id="21" name="AutoShape 17">
              <a:extLst>
                <a:ext uri="{FF2B5EF4-FFF2-40B4-BE49-F238E27FC236}">
                  <a16:creationId xmlns:a16="http://schemas.microsoft.com/office/drawing/2014/main" id="{B144A099-AC1F-7C4B-80A1-2E79BDE3951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6639360" y="2879348"/>
              <a:ext cx="695325" cy="1905000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" name="Text Box 18">
              <a:extLst>
                <a:ext uri="{FF2B5EF4-FFF2-40B4-BE49-F238E27FC236}">
                  <a16:creationId xmlns:a16="http://schemas.microsoft.com/office/drawing/2014/main" id="{C4304EEA-835A-0C4A-9DFE-44FE29AF3A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7584" y="3406521"/>
              <a:ext cx="106680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defRPr/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Update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endParaRPr>
            </a:p>
          </p:txBody>
        </p:sp>
        <p:sp>
          <p:nvSpPr>
            <p:cNvPr id="23" name="Text Box 20">
              <a:extLst>
                <a:ext uri="{FF2B5EF4-FFF2-40B4-BE49-F238E27FC236}">
                  <a16:creationId xmlns:a16="http://schemas.microsoft.com/office/drawing/2014/main" id="{2E937E7D-3308-D64B-BFE9-94978116AD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023" y="5817810"/>
              <a:ext cx="82747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4000" b="1">
                  <a:solidFill>
                    <a:srgbClr val="000000"/>
                  </a:solidFill>
                  <a:latin typeface="Arial" charset="0"/>
                </a:defRPr>
              </a:lvl1pPr>
              <a:lvl2pPr marL="742950" indent="-285750">
                <a:defRPr kumimoji="1" sz="4000" b="1">
                  <a:solidFill>
                    <a:srgbClr val="000000"/>
                  </a:solidFill>
                  <a:latin typeface="Arial" charset="0"/>
                </a:defRPr>
              </a:lvl2pPr>
              <a:lvl3pPr marL="11430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3pPr>
              <a:lvl4pPr marL="16002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4pPr>
              <a:lvl5pPr marL="20574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kumimoji="0" lang="en-US" sz="2000" dirty="0">
                  <a:solidFill>
                    <a:schemeClr val="tx1"/>
                  </a:solidFill>
                  <a:cs typeface="Arial" charset="0"/>
                </a:rPr>
                <a:t>Andy</a:t>
              </a:r>
              <a:endParaRPr kumimoji="0" lang="en-US" sz="1200" noProof="1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24" name="Text Box 21">
              <a:extLst>
                <a:ext uri="{FF2B5EF4-FFF2-40B4-BE49-F238E27FC236}">
                  <a16:creationId xmlns:a16="http://schemas.microsoft.com/office/drawing/2014/main" id="{797E673E-2655-6949-837E-B9008685A4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08035" y="5526691"/>
              <a:ext cx="98456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4000" b="1">
                  <a:solidFill>
                    <a:srgbClr val="000000"/>
                  </a:solidFill>
                  <a:latin typeface="Arial" charset="0"/>
                </a:defRPr>
              </a:lvl1pPr>
              <a:lvl2pPr marL="742950" indent="-285750">
                <a:defRPr kumimoji="1" sz="4000" b="1">
                  <a:solidFill>
                    <a:srgbClr val="000000"/>
                  </a:solidFill>
                  <a:latin typeface="Arial" charset="0"/>
                </a:defRPr>
              </a:lvl2pPr>
              <a:lvl3pPr marL="11430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3pPr>
              <a:lvl4pPr marL="16002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4pPr>
              <a:lvl5pPr marL="20574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kumimoji="0" lang="en-US" sz="2000" dirty="0">
                  <a:solidFill>
                    <a:schemeClr val="tx1"/>
                  </a:solidFill>
                  <a:cs typeface="Arial" charset="0"/>
                </a:rPr>
                <a:t>Bobby</a:t>
              </a:r>
              <a:endParaRPr kumimoji="0" lang="en-US" sz="1200" noProof="1">
                <a:solidFill>
                  <a:schemeClr val="tx1"/>
                </a:solidFill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6293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1. Tổng quan về hệ thống quản lý phiên bản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B9C23E-0D50-F444-8F49-530A3A1E5951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84A6F34-48AA-984E-85DE-B3D32CFDEDCD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786F8281-464C-3F40-B5FD-86A8A8AA53E4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A8171DC-56AD-5C46-B93D-D8EAAC223D82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Hệ thống quản lý phiên bản tập trung (CVCS)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64E3B30-00C1-734E-9F9C-5D47FF115E98}"/>
              </a:ext>
            </a:extLst>
          </p:cNvPr>
          <p:cNvSpPr txBox="1"/>
          <p:nvPr/>
        </p:nvSpPr>
        <p:spPr>
          <a:xfrm>
            <a:off x="1371600" y="1596985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400">
                <a:latin typeface="Times" pitchFamily="2" charset="0"/>
              </a:rPr>
              <a:t>▷ </a:t>
            </a:r>
            <a:r>
              <a:rPr lang="vi-VN" sz="2400" i="1">
                <a:latin typeface="Times" pitchFamily="2" charset="0"/>
              </a:rPr>
              <a:t>Copy – Modify – Merge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6B0868-ED90-FF4F-9441-F05008A8411C}"/>
              </a:ext>
            </a:extLst>
          </p:cNvPr>
          <p:cNvSpPr txBox="1"/>
          <p:nvPr/>
        </p:nvSpPr>
        <p:spPr>
          <a:xfrm>
            <a:off x="1722304" y="2063115"/>
            <a:ext cx="825989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 algn="just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Tại một thời điểm nhiều dev có thể chỉnh sửa trên cùng file.</a:t>
            </a:r>
          </a:p>
          <a:p>
            <a:pPr marL="265113" indent="-265113" algn="just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Xảy ra trường hợp conflict mã nguồn.</a:t>
            </a:r>
          </a:p>
        </p:txBody>
      </p:sp>
    </p:spTree>
    <p:extLst>
      <p:ext uri="{BB962C8B-B14F-4D97-AF65-F5344CB8AC3E}">
        <p14:creationId xmlns:p14="http://schemas.microsoft.com/office/powerpoint/2010/main" val="85662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1. Tổng quan về hệ thống quản lý phiên bản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B9C23E-0D50-F444-8F49-530A3A1E5951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84A6F34-48AA-984E-85DE-B3D32CFDEDCD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786F8281-464C-3F40-B5FD-86A8A8AA53E4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A8171DC-56AD-5C46-B93D-D8EAAC223D82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Hệ thống quản lý phiên bản tập trung (CVCS)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64E3B30-00C1-734E-9F9C-5D47FF115E98}"/>
              </a:ext>
            </a:extLst>
          </p:cNvPr>
          <p:cNvSpPr txBox="1"/>
          <p:nvPr/>
        </p:nvSpPr>
        <p:spPr>
          <a:xfrm>
            <a:off x="1371600" y="1596985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400">
                <a:latin typeface="Times" pitchFamily="2" charset="0"/>
              </a:rPr>
              <a:t>▷ </a:t>
            </a:r>
            <a:r>
              <a:rPr lang="vi-VN" sz="2400" i="1">
                <a:latin typeface="Times" pitchFamily="2" charset="0"/>
              </a:rPr>
              <a:t>Copy – Modify – Merge</a:t>
            </a: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B78B954A-7721-DB4E-B429-6335E65F35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181761"/>
            <a:ext cx="2924978" cy="1323439"/>
          </a:xfrm>
          <a:prstGeom prst="rect">
            <a:avLst/>
          </a:prstGeom>
          <a:noFill/>
          <a:ln w="9525">
            <a:solidFill>
              <a:srgbClr val="0070C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Andy and Bobby check-out a file A.</a:t>
            </a:r>
            <a:endParaRPr lang="bg-BG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The check-out is done without locking.</a:t>
            </a:r>
            <a:endParaRPr lang="bg-BG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25C657-95DF-0C49-A9DA-9A347A5D783D}"/>
              </a:ext>
            </a:extLst>
          </p:cNvPr>
          <p:cNvGrpSpPr/>
          <p:nvPr/>
        </p:nvGrpSpPr>
        <p:grpSpPr>
          <a:xfrm>
            <a:off x="3191680" y="1760228"/>
            <a:ext cx="7200899" cy="4792972"/>
            <a:chOff x="4536949" y="1445844"/>
            <a:chExt cx="7200899" cy="4792972"/>
          </a:xfrm>
        </p:grpSpPr>
        <p:pic>
          <p:nvPicPr>
            <p:cNvPr id="12" name="Picture 2" descr="MCj04114760000[1]">
              <a:extLst>
                <a:ext uri="{FF2B5EF4-FFF2-40B4-BE49-F238E27FC236}">
                  <a16:creationId xmlns:a16="http://schemas.microsoft.com/office/drawing/2014/main" id="{E6DFB92B-8B0C-9B45-8E0E-4217D4C3C9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048" y="4724282"/>
              <a:ext cx="1524000" cy="1133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AutoShape 4">
              <a:extLst>
                <a:ext uri="{FF2B5EF4-FFF2-40B4-BE49-F238E27FC236}">
                  <a16:creationId xmlns:a16="http://schemas.microsoft.com/office/drawing/2014/main" id="{4EA50612-4258-1A49-AFC9-D2AE91DBA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4448" y="1445844"/>
              <a:ext cx="1524000" cy="1447800"/>
            </a:xfrm>
            <a:prstGeom prst="can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  <a:defRPr/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Repository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endParaRPr>
            </a:p>
            <a:p>
              <a:pPr algn="ctr" eaLnBrk="1" hangingPunct="1">
                <a:lnSpc>
                  <a:spcPct val="100000"/>
                </a:lnSpc>
                <a:defRPr/>
              </a:pPr>
              <a:endParaRPr lang="bg-BG" b="1" dirty="0"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endParaRPr>
            </a:p>
            <a:p>
              <a:pPr algn="ctr" eaLnBrk="1" hangingPunct="1">
                <a:lnSpc>
                  <a:spcPct val="100000"/>
                </a:lnSpc>
                <a:defRPr/>
              </a:pPr>
              <a:endParaRPr lang="bg-BG" b="1" dirty="0"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endParaRPr>
            </a:p>
          </p:txBody>
        </p:sp>
        <p:grpSp>
          <p:nvGrpSpPr>
            <p:cNvPr id="14" name="Group 5">
              <a:extLst>
                <a:ext uri="{FF2B5EF4-FFF2-40B4-BE49-F238E27FC236}">
                  <a16:creationId xmlns:a16="http://schemas.microsoft.com/office/drawing/2014/main" id="{B7C2CA3B-3590-5E46-B362-09DC40453F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99248" y="2221492"/>
              <a:ext cx="914400" cy="1219200"/>
              <a:chOff x="2400" y="1488"/>
              <a:chExt cx="576" cy="768"/>
            </a:xfrm>
          </p:grpSpPr>
          <p:pic>
            <p:nvPicPr>
              <p:cNvPr id="28" name="Picture 6" descr="BD18200_">
                <a:extLst>
                  <a:ext uri="{FF2B5EF4-FFF2-40B4-BE49-F238E27FC236}">
                    <a16:creationId xmlns:a16="http://schemas.microsoft.com/office/drawing/2014/main" id="{2B6A1E7A-1CA2-E849-BE18-E99F61DB2B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0" y="1488"/>
                <a:ext cx="576" cy="7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Text Box 7">
                <a:extLst>
                  <a:ext uri="{FF2B5EF4-FFF2-40B4-BE49-F238E27FC236}">
                    <a16:creationId xmlns:a16="http://schemas.microsoft.com/office/drawing/2014/main" id="{889C5057-5F92-124B-8C5A-651C1A0C24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41" y="1632"/>
                <a:ext cx="226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b="1" dirty="0">
                    <a:cs typeface="Arial" charset="0"/>
                  </a:rPr>
                  <a:t>A</a:t>
                </a:r>
              </a:p>
            </p:txBody>
          </p:sp>
        </p:grpSp>
        <p:grpSp>
          <p:nvGrpSpPr>
            <p:cNvPr id="15" name="Group 8">
              <a:extLst>
                <a:ext uri="{FF2B5EF4-FFF2-40B4-BE49-F238E27FC236}">
                  <a16:creationId xmlns:a16="http://schemas.microsoft.com/office/drawing/2014/main" id="{05220D07-0FB0-D548-A4DD-C629117AB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94248" y="4122369"/>
              <a:ext cx="969962" cy="1219200"/>
              <a:chOff x="2400" y="1488"/>
              <a:chExt cx="576" cy="768"/>
            </a:xfrm>
          </p:grpSpPr>
          <p:pic>
            <p:nvPicPr>
              <p:cNvPr id="26" name="Picture 9" descr="BD18200_">
                <a:extLst>
                  <a:ext uri="{FF2B5EF4-FFF2-40B4-BE49-F238E27FC236}">
                    <a16:creationId xmlns:a16="http://schemas.microsoft.com/office/drawing/2014/main" id="{EA0150F5-0E14-674F-8147-5735F37FCD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0" y="1488"/>
                <a:ext cx="576" cy="7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Text Box 10">
                <a:extLst>
                  <a:ext uri="{FF2B5EF4-FFF2-40B4-BE49-F238E27FC236}">
                    <a16:creationId xmlns:a16="http://schemas.microsoft.com/office/drawing/2014/main" id="{6AF830A3-245F-4449-AE30-D31FA1B3D47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57" y="1632"/>
                <a:ext cx="213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b="1" dirty="0">
                    <a:cs typeface="Arial" charset="0"/>
                  </a:rPr>
                  <a:t>A</a:t>
                </a:r>
              </a:p>
            </p:txBody>
          </p:sp>
        </p:grpSp>
        <p:cxnSp>
          <p:nvCxnSpPr>
            <p:cNvPr id="16" name="AutoShape 12">
              <a:extLst>
                <a:ext uri="{FF2B5EF4-FFF2-40B4-BE49-F238E27FC236}">
                  <a16:creationId xmlns:a16="http://schemas.microsoft.com/office/drawing/2014/main" id="{6A2A2B34-124F-094E-A4E0-CF9476570595}"/>
                </a:ext>
              </a:extLst>
            </p:cNvPr>
            <p:cNvCxnSpPr>
              <a:cxnSpLocks noChangeShapeType="1"/>
              <a:stCxn id="28" idx="2"/>
            </p:cNvCxnSpPr>
            <p:nvPr/>
          </p:nvCxnSpPr>
          <p:spPr bwMode="auto">
            <a:xfrm rot="5400000">
              <a:off x="6897712" y="3431400"/>
              <a:ext cx="1249445" cy="1268028"/>
            </a:xfrm>
            <a:prstGeom prst="curvedConnector2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17" name="Picture 14" descr="MCj03871500000[1]">
              <a:extLst>
                <a:ext uri="{FF2B5EF4-FFF2-40B4-BE49-F238E27FC236}">
                  <a16:creationId xmlns:a16="http://schemas.microsoft.com/office/drawing/2014/main" id="{236C1A22-3EF3-C44B-8305-9A0845DACD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3848" y="3960444"/>
              <a:ext cx="1524000" cy="1524000"/>
            </a:xfrm>
            <a:prstGeom prst="roundRect">
              <a:avLst>
                <a:gd name="adj" fmla="val 7316"/>
              </a:avLst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Group 15">
              <a:extLst>
                <a:ext uri="{FF2B5EF4-FFF2-40B4-BE49-F238E27FC236}">
                  <a16:creationId xmlns:a16="http://schemas.microsoft.com/office/drawing/2014/main" id="{765B5139-9FF2-684F-8A14-87CE31AE0B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80448" y="3350844"/>
              <a:ext cx="914400" cy="1219200"/>
              <a:chOff x="2400" y="1488"/>
              <a:chExt cx="576" cy="768"/>
            </a:xfrm>
          </p:grpSpPr>
          <p:pic>
            <p:nvPicPr>
              <p:cNvPr id="24" name="Picture 16" descr="BD18200_">
                <a:extLst>
                  <a:ext uri="{FF2B5EF4-FFF2-40B4-BE49-F238E27FC236}">
                    <a16:creationId xmlns:a16="http://schemas.microsoft.com/office/drawing/2014/main" id="{89FF72FE-3391-3949-8370-E1D1093477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0" y="1488"/>
                <a:ext cx="576" cy="7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Text Box 17">
                <a:extLst>
                  <a:ext uri="{FF2B5EF4-FFF2-40B4-BE49-F238E27FC236}">
                    <a16:creationId xmlns:a16="http://schemas.microsoft.com/office/drawing/2014/main" id="{039633C1-DFD9-6247-9554-58021FA7CD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41" y="1632"/>
                <a:ext cx="226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b="1" dirty="0">
                    <a:cs typeface="Arial" charset="0"/>
                  </a:rPr>
                  <a:t>A</a:t>
                </a:r>
              </a:p>
            </p:txBody>
          </p:sp>
        </p:grpSp>
        <p:cxnSp>
          <p:nvCxnSpPr>
            <p:cNvPr id="19" name="AutoShape 18">
              <a:extLst>
                <a:ext uri="{FF2B5EF4-FFF2-40B4-BE49-F238E27FC236}">
                  <a16:creationId xmlns:a16="http://schemas.microsoft.com/office/drawing/2014/main" id="{7F333C9D-BF30-A443-ACDD-FB831FD6E842}"/>
                </a:ext>
              </a:extLst>
            </p:cNvPr>
            <p:cNvCxnSpPr>
              <a:cxnSpLocks noChangeShapeType="1"/>
              <a:stCxn id="17" idx="2"/>
            </p:cNvCxnSpPr>
            <p:nvPr/>
          </p:nvCxnSpPr>
          <p:spPr bwMode="auto">
            <a:xfrm rot="5400000" flipH="1" flipV="1">
              <a:off x="9102124" y="2405168"/>
              <a:ext cx="89848" cy="1981200"/>
            </a:xfrm>
            <a:prstGeom prst="curvedConnector5">
              <a:avLst>
                <a:gd name="adj1" fmla="val -254430"/>
                <a:gd name="adj2" fmla="val 50000"/>
                <a:gd name="adj3" fmla="val 354430"/>
              </a:avLst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" name="Text Box 25">
              <a:extLst>
                <a:ext uri="{FF2B5EF4-FFF2-40B4-BE49-F238E27FC236}">
                  <a16:creationId xmlns:a16="http://schemas.microsoft.com/office/drawing/2014/main" id="{AA0FA5EA-2E9B-3846-AA6E-3614CC1855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81636" y="3586103"/>
              <a:ext cx="1439863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defRPr/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Check-out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endParaRPr>
            </a:p>
          </p:txBody>
        </p:sp>
        <p:sp>
          <p:nvSpPr>
            <p:cNvPr id="21" name="Text Box 26">
              <a:extLst>
                <a:ext uri="{FF2B5EF4-FFF2-40B4-BE49-F238E27FC236}">
                  <a16:creationId xmlns:a16="http://schemas.microsoft.com/office/drawing/2014/main" id="{98C11960-E268-444F-A6D0-6FFA750ECB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01593" y="2701309"/>
              <a:ext cx="1439862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defRPr/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Check-out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endParaRPr>
            </a:p>
          </p:txBody>
        </p:sp>
        <p:sp>
          <p:nvSpPr>
            <p:cNvPr id="22" name="Text Box 20">
              <a:extLst>
                <a:ext uri="{FF2B5EF4-FFF2-40B4-BE49-F238E27FC236}">
                  <a16:creationId xmlns:a16="http://schemas.microsoft.com/office/drawing/2014/main" id="{C2895A21-1553-804C-A70F-8C68FAFD8C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36949" y="5838706"/>
              <a:ext cx="82747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4000" b="1">
                  <a:solidFill>
                    <a:srgbClr val="000000"/>
                  </a:solidFill>
                  <a:latin typeface="Arial" charset="0"/>
                </a:defRPr>
              </a:lvl1pPr>
              <a:lvl2pPr marL="742950" indent="-285750">
                <a:defRPr kumimoji="1" sz="4000" b="1">
                  <a:solidFill>
                    <a:srgbClr val="000000"/>
                  </a:solidFill>
                  <a:latin typeface="Arial" charset="0"/>
                </a:defRPr>
              </a:lvl2pPr>
              <a:lvl3pPr marL="11430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3pPr>
              <a:lvl4pPr marL="16002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4pPr>
              <a:lvl5pPr marL="20574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kumimoji="0" lang="en-US" sz="2000" dirty="0">
                  <a:solidFill>
                    <a:schemeClr val="tx1"/>
                  </a:solidFill>
                  <a:cs typeface="Arial" charset="0"/>
                </a:rPr>
                <a:t>Andy</a:t>
              </a:r>
              <a:endParaRPr kumimoji="0" lang="en-US" sz="1200" noProof="1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23" name="Text Box 21">
              <a:extLst>
                <a:ext uri="{FF2B5EF4-FFF2-40B4-BE49-F238E27FC236}">
                  <a16:creationId xmlns:a16="http://schemas.microsoft.com/office/drawing/2014/main" id="{13EEBAB7-546C-CD4E-968E-6458085D63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24961" y="5469550"/>
              <a:ext cx="98456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4000" b="1">
                  <a:solidFill>
                    <a:srgbClr val="000000"/>
                  </a:solidFill>
                  <a:latin typeface="Arial" charset="0"/>
                </a:defRPr>
              </a:lvl1pPr>
              <a:lvl2pPr marL="742950" indent="-285750">
                <a:defRPr kumimoji="1" sz="4000" b="1">
                  <a:solidFill>
                    <a:srgbClr val="000000"/>
                  </a:solidFill>
                  <a:latin typeface="Arial" charset="0"/>
                </a:defRPr>
              </a:lvl2pPr>
              <a:lvl3pPr marL="11430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3pPr>
              <a:lvl4pPr marL="16002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4pPr>
              <a:lvl5pPr marL="20574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kumimoji="0" lang="en-US" sz="2000" dirty="0">
                  <a:solidFill>
                    <a:schemeClr val="tx1"/>
                  </a:solidFill>
                  <a:cs typeface="Arial" charset="0"/>
                </a:rPr>
                <a:t>Bobby</a:t>
              </a:r>
              <a:endParaRPr kumimoji="0" lang="en-US" sz="1200" noProof="1">
                <a:solidFill>
                  <a:schemeClr val="tx1"/>
                </a:solidFill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957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1200" y="3899939"/>
            <a:ext cx="4953000" cy="1053063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tx1"/>
                </a:solidFill>
              </a:rPr>
              <a:t>ThS. Nguyễn Quang Phúc</a:t>
            </a:r>
          </a:p>
          <a:p>
            <a:pPr algn="r"/>
            <a:r>
              <a:rPr lang="en-US">
                <a:solidFill>
                  <a:srgbClr val="0033CC"/>
                </a:solidFill>
              </a:rPr>
              <a:t>phucnq@uel.edu.vn</a:t>
            </a:r>
          </a:p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63C1F4E-F8FE-8D49-9B4A-5CE2E04D90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600201"/>
            <a:ext cx="8839200" cy="2155825"/>
          </a:xfrm>
        </p:spPr>
        <p:txBody>
          <a:bodyPr>
            <a:noAutofit/>
          </a:bodyPr>
          <a:lstStyle/>
          <a:p>
            <a:pPr algn="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800" u="sng"/>
              <a:t>Tư Duy Lập Trình</a:t>
            </a:r>
            <a:r>
              <a:rPr lang="en-US" sz="3800"/>
              <a:t>:</a:t>
            </a:r>
            <a:br>
              <a:rPr lang="en-US" sz="5500"/>
            </a:br>
            <a:r>
              <a:rPr lang="en-US" sz="4200"/>
              <a:t>HỆ THỐNG QUẢN LÝ MÃ NGUỒN</a:t>
            </a:r>
          </a:p>
        </p:txBody>
      </p:sp>
    </p:spTree>
    <p:extLst>
      <p:ext uri="{BB962C8B-B14F-4D97-AF65-F5344CB8AC3E}">
        <p14:creationId xmlns:p14="http://schemas.microsoft.com/office/powerpoint/2010/main" val="2554625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1. Tổng quan về hệ thống quản lý phiên bản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B9C23E-0D50-F444-8F49-530A3A1E5951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84A6F34-48AA-984E-85DE-B3D32CFDEDCD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786F8281-464C-3F40-B5FD-86A8A8AA53E4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A8171DC-56AD-5C46-B93D-D8EAAC223D82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Hệ thống quản lý phiên bản tập trung (CVCS)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64E3B30-00C1-734E-9F9C-5D47FF115E98}"/>
              </a:ext>
            </a:extLst>
          </p:cNvPr>
          <p:cNvSpPr txBox="1"/>
          <p:nvPr/>
        </p:nvSpPr>
        <p:spPr>
          <a:xfrm>
            <a:off x="1371600" y="1596985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400">
                <a:latin typeface="Times" pitchFamily="2" charset="0"/>
              </a:rPr>
              <a:t>▷ </a:t>
            </a:r>
            <a:r>
              <a:rPr lang="vi-VN" sz="2400" i="1">
                <a:latin typeface="Times" pitchFamily="2" charset="0"/>
              </a:rPr>
              <a:t>Copy – Modify – Merge</a:t>
            </a: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4499107F-AF58-344C-9AB4-E6822541B7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184737"/>
            <a:ext cx="3340482" cy="1015663"/>
          </a:xfrm>
          <a:prstGeom prst="rect">
            <a:avLst/>
          </a:prstGeom>
          <a:noFill/>
          <a:ln w="9525">
            <a:solidFill>
              <a:srgbClr val="0070C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Both of them edit the local copies of the file (in the same time).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01EB099-E3E0-F643-A98C-FDC24B7AA14E}"/>
              </a:ext>
            </a:extLst>
          </p:cNvPr>
          <p:cNvGrpSpPr/>
          <p:nvPr/>
        </p:nvGrpSpPr>
        <p:grpSpPr>
          <a:xfrm>
            <a:off x="3199640" y="1968653"/>
            <a:ext cx="7200899" cy="4584547"/>
            <a:chOff x="4613828" y="1633373"/>
            <a:chExt cx="7200899" cy="4584547"/>
          </a:xfrm>
        </p:grpSpPr>
        <p:pic>
          <p:nvPicPr>
            <p:cNvPr id="12" name="Picture 2" descr="MCj04114760000[1]">
              <a:extLst>
                <a:ext uri="{FF2B5EF4-FFF2-40B4-BE49-F238E27FC236}">
                  <a16:creationId xmlns:a16="http://schemas.microsoft.com/office/drawing/2014/main" id="{7D11FE06-4750-7E46-90FB-0A69E47FB6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1927" y="4703386"/>
              <a:ext cx="1524000" cy="1133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AutoShape 4">
              <a:extLst>
                <a:ext uri="{FF2B5EF4-FFF2-40B4-BE49-F238E27FC236}">
                  <a16:creationId xmlns:a16="http://schemas.microsoft.com/office/drawing/2014/main" id="{6CC07962-BA49-1242-AF0B-4DB8DCD6AC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7352" y="1633373"/>
              <a:ext cx="1524000" cy="1447800"/>
            </a:xfrm>
            <a:prstGeom prst="can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  <a:defRPr/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Repository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endParaRPr>
            </a:p>
            <a:p>
              <a:pPr algn="ctr" eaLnBrk="1" hangingPunct="1">
                <a:lnSpc>
                  <a:spcPct val="100000"/>
                </a:lnSpc>
                <a:defRPr/>
              </a:pPr>
              <a:endParaRPr lang="bg-BG" b="1" dirty="0"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endParaRPr>
            </a:p>
            <a:p>
              <a:pPr algn="ctr" eaLnBrk="1" hangingPunct="1">
                <a:lnSpc>
                  <a:spcPct val="100000"/>
                </a:lnSpc>
                <a:defRPr/>
              </a:pPr>
              <a:endParaRPr lang="bg-BG" b="1" dirty="0"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endParaRPr>
            </a:p>
          </p:txBody>
        </p:sp>
        <p:pic>
          <p:nvPicPr>
            <p:cNvPr id="14" name="Picture 14" descr="MCj03871500000[1]">
              <a:extLst>
                <a:ext uri="{FF2B5EF4-FFF2-40B4-BE49-F238E27FC236}">
                  <a16:creationId xmlns:a16="http://schemas.microsoft.com/office/drawing/2014/main" id="{D389A0B9-C9F5-4B41-896D-CE70493BC2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90727" y="3939548"/>
              <a:ext cx="1524000" cy="1524000"/>
            </a:xfrm>
            <a:prstGeom prst="roundRect">
              <a:avLst>
                <a:gd name="adj" fmla="val 7316"/>
              </a:avLst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 Box 20">
              <a:extLst>
                <a:ext uri="{FF2B5EF4-FFF2-40B4-BE49-F238E27FC236}">
                  <a16:creationId xmlns:a16="http://schemas.microsoft.com/office/drawing/2014/main" id="{45E1A8D9-BFC6-544A-8DD7-D913768ADC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13828" y="5817810"/>
              <a:ext cx="82747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4000" b="1">
                  <a:solidFill>
                    <a:srgbClr val="000000"/>
                  </a:solidFill>
                  <a:latin typeface="Arial" charset="0"/>
                </a:defRPr>
              </a:lvl1pPr>
              <a:lvl2pPr marL="742950" indent="-285750">
                <a:defRPr kumimoji="1" sz="4000" b="1">
                  <a:solidFill>
                    <a:srgbClr val="000000"/>
                  </a:solidFill>
                  <a:latin typeface="Arial" charset="0"/>
                </a:defRPr>
              </a:lvl2pPr>
              <a:lvl3pPr marL="11430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3pPr>
              <a:lvl4pPr marL="16002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4pPr>
              <a:lvl5pPr marL="20574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kumimoji="0" lang="en-US" sz="2000" dirty="0">
                  <a:solidFill>
                    <a:schemeClr val="tx1"/>
                  </a:solidFill>
                  <a:cs typeface="Arial" charset="0"/>
                </a:rPr>
                <a:t>Andy</a:t>
              </a:r>
              <a:endParaRPr kumimoji="0" lang="en-US" sz="1200" noProof="1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6" name="Text Box 21">
              <a:extLst>
                <a:ext uri="{FF2B5EF4-FFF2-40B4-BE49-F238E27FC236}">
                  <a16:creationId xmlns:a16="http://schemas.microsoft.com/office/drawing/2014/main" id="{792D5D39-5653-EA43-9C13-942CE26E3E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01840" y="5448654"/>
              <a:ext cx="98456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4000" b="1">
                  <a:solidFill>
                    <a:srgbClr val="000000"/>
                  </a:solidFill>
                  <a:latin typeface="Arial" charset="0"/>
                </a:defRPr>
              </a:lvl1pPr>
              <a:lvl2pPr marL="742950" indent="-285750">
                <a:defRPr kumimoji="1" sz="4000" b="1">
                  <a:solidFill>
                    <a:srgbClr val="000000"/>
                  </a:solidFill>
                  <a:latin typeface="Arial" charset="0"/>
                </a:defRPr>
              </a:lvl2pPr>
              <a:lvl3pPr marL="11430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3pPr>
              <a:lvl4pPr marL="16002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4pPr>
              <a:lvl5pPr marL="20574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kumimoji="0" lang="en-US" sz="2000" dirty="0">
                  <a:solidFill>
                    <a:schemeClr val="tx1"/>
                  </a:solidFill>
                  <a:cs typeface="Arial" charset="0"/>
                </a:rPr>
                <a:t>Bobby</a:t>
              </a:r>
              <a:endParaRPr kumimoji="0" lang="en-US" sz="1200" noProof="1">
                <a:solidFill>
                  <a:schemeClr val="tx1"/>
                </a:solidFill>
                <a:cs typeface="Arial" charset="0"/>
              </a:endParaRPr>
            </a:p>
          </p:txBody>
        </p:sp>
        <p:pic>
          <p:nvPicPr>
            <p:cNvPr id="17" name="Picture 14" descr="BD18200_">
              <a:extLst>
                <a:ext uri="{FF2B5EF4-FFF2-40B4-BE49-F238E27FC236}">
                  <a16:creationId xmlns:a16="http://schemas.microsoft.com/office/drawing/2014/main" id="{694DD393-4EA2-D24C-A9BE-40649EE451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0479" y="3322320"/>
              <a:ext cx="998443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 Box 15">
              <a:extLst>
                <a:ext uri="{FF2B5EF4-FFF2-40B4-BE49-F238E27FC236}">
                  <a16:creationId xmlns:a16="http://schemas.microsoft.com/office/drawing/2014/main" id="{EADAF1BD-8BF0-6147-8778-39F1173575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17631" y="3411220"/>
              <a:ext cx="93487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defRPr/>
              </a:pPr>
              <a:r>
                <a:rPr lang="en-US" b="1" dirty="0">
                  <a:cs typeface="Arial" charset="0"/>
                </a:rPr>
                <a:t>Bobby</a:t>
              </a:r>
              <a:endParaRPr lang="en-US" b="1" noProof="1">
                <a:cs typeface="Arial" charset="0"/>
              </a:endParaRPr>
            </a:p>
          </p:txBody>
        </p:sp>
        <p:sp>
          <p:nvSpPr>
            <p:cNvPr id="19" name="Text Box 25">
              <a:extLst>
                <a:ext uri="{FF2B5EF4-FFF2-40B4-BE49-F238E27FC236}">
                  <a16:creationId xmlns:a16="http://schemas.microsoft.com/office/drawing/2014/main" id="{DDA0E5ED-A455-3F4D-81C5-5CBBA7740C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0866" y="5313045"/>
              <a:ext cx="1534096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defRPr/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(Local Edit)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endParaRPr>
            </a:p>
          </p:txBody>
        </p:sp>
        <p:sp>
          <p:nvSpPr>
            <p:cNvPr id="20" name="Text Box 25">
              <a:extLst>
                <a:ext uri="{FF2B5EF4-FFF2-40B4-BE49-F238E27FC236}">
                  <a16:creationId xmlns:a16="http://schemas.microsoft.com/office/drawing/2014/main" id="{5BD3D517-85B5-6040-AE5F-47BF883F5B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60339" y="4532972"/>
              <a:ext cx="1534096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defRPr/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(Local Edit)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endParaRPr>
            </a:p>
          </p:txBody>
        </p:sp>
        <p:grpSp>
          <p:nvGrpSpPr>
            <p:cNvPr id="21" name="Group 5">
              <a:extLst>
                <a:ext uri="{FF2B5EF4-FFF2-40B4-BE49-F238E27FC236}">
                  <a16:creationId xmlns:a16="http://schemas.microsoft.com/office/drawing/2014/main" id="{AAD3F1FE-C490-4D4B-98D8-DF8A3F34AC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74962" y="2514874"/>
              <a:ext cx="914400" cy="1219200"/>
              <a:chOff x="2400" y="1488"/>
              <a:chExt cx="576" cy="768"/>
            </a:xfrm>
          </p:grpSpPr>
          <p:pic>
            <p:nvPicPr>
              <p:cNvPr id="24" name="Picture 6" descr="BD18200_">
                <a:extLst>
                  <a:ext uri="{FF2B5EF4-FFF2-40B4-BE49-F238E27FC236}">
                    <a16:creationId xmlns:a16="http://schemas.microsoft.com/office/drawing/2014/main" id="{158B74F5-D132-9745-8232-15C0626506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0" y="1488"/>
                <a:ext cx="576" cy="7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Text Box 7">
                <a:extLst>
                  <a:ext uri="{FF2B5EF4-FFF2-40B4-BE49-F238E27FC236}">
                    <a16:creationId xmlns:a16="http://schemas.microsoft.com/office/drawing/2014/main" id="{91EA9A23-646E-5D46-9485-EC8BC0F8E3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41" y="1632"/>
                <a:ext cx="226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b="1" dirty="0">
                    <a:cs typeface="Arial" charset="0"/>
                  </a:rPr>
                  <a:t>A</a:t>
                </a:r>
              </a:p>
            </p:txBody>
          </p:sp>
        </p:grpSp>
        <p:pic>
          <p:nvPicPr>
            <p:cNvPr id="22" name="Picture 9" descr="BD18200_">
              <a:extLst>
                <a:ext uri="{FF2B5EF4-FFF2-40B4-BE49-F238E27FC236}">
                  <a16:creationId xmlns:a16="http://schemas.microsoft.com/office/drawing/2014/main" id="{DE864F75-359B-3443-9135-1B4120B176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4280" y="4084320"/>
              <a:ext cx="914400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 Box 10">
              <a:extLst>
                <a:ext uri="{FF2B5EF4-FFF2-40B4-BE49-F238E27FC236}">
                  <a16:creationId xmlns:a16="http://schemas.microsoft.com/office/drawing/2014/main" id="{981B3DB5-ACF1-744E-BD89-50A55DFAE7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64128" y="4185836"/>
              <a:ext cx="80021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defRPr/>
              </a:pPr>
              <a:r>
                <a:rPr lang="en-US" b="1" dirty="0">
                  <a:cs typeface="Arial" charset="0"/>
                </a:rPr>
                <a:t>Andy</a:t>
              </a:r>
              <a:endParaRPr lang="bg-BG" b="1" dirty="0"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9448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1. Tổng quan về hệ thống quản lý phiên bản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B9C23E-0D50-F444-8F49-530A3A1E5951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84A6F34-48AA-984E-85DE-B3D32CFDEDCD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786F8281-464C-3F40-B5FD-86A8A8AA53E4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A8171DC-56AD-5C46-B93D-D8EAAC223D82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Hệ thống quản lý phiên bản tập trung (CVCS)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64E3B30-00C1-734E-9F9C-5D47FF115E98}"/>
              </a:ext>
            </a:extLst>
          </p:cNvPr>
          <p:cNvSpPr txBox="1"/>
          <p:nvPr/>
        </p:nvSpPr>
        <p:spPr>
          <a:xfrm>
            <a:off x="1371600" y="1596985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400">
                <a:latin typeface="Times" pitchFamily="2" charset="0"/>
              </a:rPr>
              <a:t>▷ </a:t>
            </a:r>
            <a:r>
              <a:rPr lang="vi-VN" sz="2400" i="1">
                <a:latin typeface="Times" pitchFamily="2" charset="0"/>
              </a:rPr>
              <a:t>Copy – Modify – Merge</a:t>
            </a: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2A84AEA6-1B83-994B-8346-D113300B07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2187714"/>
            <a:ext cx="3048000" cy="707886"/>
          </a:xfrm>
          <a:prstGeom prst="rect">
            <a:avLst/>
          </a:prstGeom>
          <a:noFill/>
          <a:ln w="9525">
            <a:solidFill>
              <a:srgbClr val="0070C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Bobby commits her changes to the repository</a:t>
            </a:r>
            <a:r>
              <a:rPr lang="bg-BG" sz="2000" dirty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911607-4A00-4646-B262-59C889B09208}"/>
              </a:ext>
            </a:extLst>
          </p:cNvPr>
          <p:cNvGrpSpPr/>
          <p:nvPr/>
        </p:nvGrpSpPr>
        <p:grpSpPr>
          <a:xfrm>
            <a:off x="3037198" y="1783278"/>
            <a:ext cx="7200899" cy="4769922"/>
            <a:chOff x="4852989" y="1621129"/>
            <a:chExt cx="7200899" cy="4769922"/>
          </a:xfrm>
        </p:grpSpPr>
        <p:pic>
          <p:nvPicPr>
            <p:cNvPr id="12" name="Picture 2" descr="MCj04114760000[1]">
              <a:extLst>
                <a:ext uri="{FF2B5EF4-FFF2-40B4-BE49-F238E27FC236}">
                  <a16:creationId xmlns:a16="http://schemas.microsoft.com/office/drawing/2014/main" id="{780561FA-4C9A-3449-814D-3327E4474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1088" y="4876517"/>
              <a:ext cx="1524000" cy="1133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AutoShape 4">
              <a:extLst>
                <a:ext uri="{FF2B5EF4-FFF2-40B4-BE49-F238E27FC236}">
                  <a16:creationId xmlns:a16="http://schemas.microsoft.com/office/drawing/2014/main" id="{CD75AB42-0EAD-E245-BDF8-8A3AF73027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2736" y="1621129"/>
              <a:ext cx="1524000" cy="1447800"/>
            </a:xfrm>
            <a:prstGeom prst="can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  <a:defRPr/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Repository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endParaRPr>
            </a:p>
            <a:p>
              <a:pPr algn="ctr" eaLnBrk="1" hangingPunct="1">
                <a:lnSpc>
                  <a:spcPct val="100000"/>
                </a:lnSpc>
                <a:defRPr/>
              </a:pPr>
              <a:endParaRPr lang="bg-BG" b="1" dirty="0"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endParaRPr>
            </a:p>
            <a:p>
              <a:pPr algn="ctr" eaLnBrk="1" hangingPunct="1">
                <a:lnSpc>
                  <a:spcPct val="100000"/>
                </a:lnSpc>
                <a:defRPr/>
              </a:pPr>
              <a:endParaRPr lang="bg-BG" b="1" dirty="0"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endParaRPr>
            </a:p>
          </p:txBody>
        </p:sp>
        <p:pic>
          <p:nvPicPr>
            <p:cNvPr id="14" name="Picture 14" descr="MCj03871500000[1]">
              <a:extLst>
                <a:ext uri="{FF2B5EF4-FFF2-40B4-BE49-F238E27FC236}">
                  <a16:creationId xmlns:a16="http://schemas.microsoft.com/office/drawing/2014/main" id="{1F60A6E5-52D6-A143-BB82-733DF8BEBB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9888" y="4112679"/>
              <a:ext cx="1524000" cy="1524000"/>
            </a:xfrm>
            <a:prstGeom prst="roundRect">
              <a:avLst>
                <a:gd name="adj" fmla="val 7316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 Box 20">
              <a:extLst>
                <a:ext uri="{FF2B5EF4-FFF2-40B4-BE49-F238E27FC236}">
                  <a16:creationId xmlns:a16="http://schemas.microsoft.com/office/drawing/2014/main" id="{7FFF996B-EEB3-0144-ABFA-BB2B3528C5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2989" y="5990941"/>
              <a:ext cx="827471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4000" b="1">
                  <a:solidFill>
                    <a:srgbClr val="000000"/>
                  </a:solidFill>
                  <a:latin typeface="Arial" charset="0"/>
                </a:defRPr>
              </a:lvl1pPr>
              <a:lvl2pPr marL="742950" indent="-285750">
                <a:defRPr kumimoji="1" sz="4000" b="1">
                  <a:solidFill>
                    <a:srgbClr val="000000"/>
                  </a:solidFill>
                  <a:latin typeface="Arial" charset="0"/>
                </a:defRPr>
              </a:lvl2pPr>
              <a:lvl3pPr marL="11430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3pPr>
              <a:lvl4pPr marL="16002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4pPr>
              <a:lvl5pPr marL="20574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kumimoji="0" lang="en-US" sz="2000" dirty="0">
                  <a:solidFill>
                    <a:schemeClr val="tx1"/>
                  </a:solidFill>
                  <a:cs typeface="Arial" charset="0"/>
                </a:rPr>
                <a:t>Andy</a:t>
              </a:r>
              <a:endParaRPr kumimoji="0" lang="en-US" sz="1200" noProof="1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6" name="Text Box 21">
              <a:extLst>
                <a:ext uri="{FF2B5EF4-FFF2-40B4-BE49-F238E27FC236}">
                  <a16:creationId xmlns:a16="http://schemas.microsoft.com/office/drawing/2014/main" id="{402D6E8E-FB2D-5A44-AF2E-45E2808F4D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41001" y="5621785"/>
              <a:ext cx="98456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4000" b="1">
                  <a:solidFill>
                    <a:srgbClr val="000000"/>
                  </a:solidFill>
                  <a:latin typeface="Arial" charset="0"/>
                </a:defRPr>
              </a:lvl1pPr>
              <a:lvl2pPr marL="742950" indent="-285750">
                <a:defRPr kumimoji="1" sz="4000" b="1">
                  <a:solidFill>
                    <a:srgbClr val="000000"/>
                  </a:solidFill>
                  <a:latin typeface="Arial" charset="0"/>
                </a:defRPr>
              </a:lvl2pPr>
              <a:lvl3pPr marL="11430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3pPr>
              <a:lvl4pPr marL="16002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4pPr>
              <a:lvl5pPr marL="20574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kumimoji="0" lang="en-US" sz="2000" dirty="0">
                  <a:solidFill>
                    <a:schemeClr val="tx1"/>
                  </a:solidFill>
                  <a:cs typeface="Arial" charset="0"/>
                </a:rPr>
                <a:t>Bobby</a:t>
              </a:r>
              <a:endParaRPr kumimoji="0" lang="en-US" sz="1200" noProof="1">
                <a:solidFill>
                  <a:schemeClr val="tx1"/>
                </a:solidFill>
                <a:cs typeface="Arial" charset="0"/>
              </a:endParaRPr>
            </a:p>
          </p:txBody>
        </p:sp>
        <p:pic>
          <p:nvPicPr>
            <p:cNvPr id="17" name="Picture 16" descr="BD18200_">
              <a:extLst>
                <a:ext uri="{FF2B5EF4-FFF2-40B4-BE49-F238E27FC236}">
                  <a16:creationId xmlns:a16="http://schemas.microsoft.com/office/drawing/2014/main" id="{58B5850D-9065-474C-A872-48E646BAC1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8441" y="2379747"/>
              <a:ext cx="914400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 Box 7">
              <a:extLst>
                <a:ext uri="{FF2B5EF4-FFF2-40B4-BE49-F238E27FC236}">
                  <a16:creationId xmlns:a16="http://schemas.microsoft.com/office/drawing/2014/main" id="{13EFF344-0C31-9548-8401-F6E7638320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18442" y="2555651"/>
              <a:ext cx="93487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defRPr/>
              </a:pPr>
              <a:r>
                <a:rPr lang="en-US" b="1" dirty="0">
                  <a:cs typeface="Arial" charset="0"/>
                </a:rPr>
                <a:t>Bobby</a:t>
              </a:r>
              <a:endParaRPr lang="bg-BG" b="1" dirty="0">
                <a:cs typeface="Arial" charset="0"/>
              </a:endParaRPr>
            </a:p>
          </p:txBody>
        </p:sp>
        <p:pic>
          <p:nvPicPr>
            <p:cNvPr id="19" name="Picture 9" descr="BD18200_">
              <a:extLst>
                <a:ext uri="{FF2B5EF4-FFF2-40B4-BE49-F238E27FC236}">
                  <a16:creationId xmlns:a16="http://schemas.microsoft.com/office/drawing/2014/main" id="{2159D9D2-3C6A-8641-ACE7-CA66AD825B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3441" y="4257451"/>
              <a:ext cx="914400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 Box 10">
              <a:extLst>
                <a:ext uri="{FF2B5EF4-FFF2-40B4-BE49-F238E27FC236}">
                  <a16:creationId xmlns:a16="http://schemas.microsoft.com/office/drawing/2014/main" id="{A3B35DC7-CFAE-654C-8AC7-B98CEB80E2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03289" y="4358967"/>
              <a:ext cx="800219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defRPr/>
              </a:pPr>
              <a:r>
                <a:rPr lang="en-US" b="1" dirty="0">
                  <a:cs typeface="Arial" charset="0"/>
                </a:rPr>
                <a:t>Andy</a:t>
              </a:r>
              <a:endParaRPr lang="bg-BG" b="1" dirty="0">
                <a:cs typeface="Arial" charset="0"/>
              </a:endParaRPr>
            </a:p>
          </p:txBody>
        </p:sp>
        <p:cxnSp>
          <p:nvCxnSpPr>
            <p:cNvPr id="21" name="AutoShape 16">
              <a:extLst>
                <a:ext uri="{FF2B5EF4-FFF2-40B4-BE49-F238E27FC236}">
                  <a16:creationId xmlns:a16="http://schemas.microsoft.com/office/drawing/2014/main" id="{96F021D8-B174-4D48-89A4-F03BD5D3F1B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 flipV="1">
              <a:off x="9435504" y="2535588"/>
              <a:ext cx="103496" cy="2023221"/>
            </a:xfrm>
            <a:prstGeom prst="curvedConnector5">
              <a:avLst>
                <a:gd name="adj1" fmla="val -220878"/>
                <a:gd name="adj2" fmla="val 51038"/>
                <a:gd name="adj3" fmla="val 320878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" name="Text Box 17">
              <a:extLst>
                <a:ext uri="{FF2B5EF4-FFF2-40B4-BE49-F238E27FC236}">
                  <a16:creationId xmlns:a16="http://schemas.microsoft.com/office/drawing/2014/main" id="{7583B7BB-1ABC-E04F-AED5-36D6B05A23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88466" y="2620739"/>
              <a:ext cx="127045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defRPr/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Commit</a:t>
              </a:r>
            </a:p>
          </p:txBody>
        </p:sp>
        <p:pic>
          <p:nvPicPr>
            <p:cNvPr id="23" name="Picture 14" descr="BD18200_">
              <a:extLst>
                <a:ext uri="{FF2B5EF4-FFF2-40B4-BE49-F238E27FC236}">
                  <a16:creationId xmlns:a16="http://schemas.microsoft.com/office/drawing/2014/main" id="{703DA84A-5E01-BF4F-B07D-7B5917C39B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9640" y="3495451"/>
              <a:ext cx="998443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 Box 15">
              <a:extLst>
                <a:ext uri="{FF2B5EF4-FFF2-40B4-BE49-F238E27FC236}">
                  <a16:creationId xmlns:a16="http://schemas.microsoft.com/office/drawing/2014/main" id="{205EA7AD-3853-7446-A07C-01E904A736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56792" y="3584351"/>
              <a:ext cx="93487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defRPr/>
              </a:pPr>
              <a:r>
                <a:rPr lang="en-US" b="1" dirty="0">
                  <a:cs typeface="Arial" charset="0"/>
                </a:rPr>
                <a:t>Bobby</a:t>
              </a:r>
              <a:endParaRPr lang="en-US" b="1" noProof="1"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1058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1. Tổng quan về hệ thống quản lý phiên bản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B9C23E-0D50-F444-8F49-530A3A1E5951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84A6F34-48AA-984E-85DE-B3D32CFDEDCD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786F8281-464C-3F40-B5FD-86A8A8AA53E4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A8171DC-56AD-5C46-B93D-D8EAAC223D82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Hệ thống quản lý phiên bản tập trung (CVCS)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64E3B30-00C1-734E-9F9C-5D47FF115E98}"/>
              </a:ext>
            </a:extLst>
          </p:cNvPr>
          <p:cNvSpPr txBox="1"/>
          <p:nvPr/>
        </p:nvSpPr>
        <p:spPr>
          <a:xfrm>
            <a:off x="1371600" y="1596985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400">
                <a:latin typeface="Times" pitchFamily="2" charset="0"/>
              </a:rPr>
              <a:t>▷ </a:t>
            </a:r>
            <a:r>
              <a:rPr lang="vi-VN" sz="2400" i="1">
                <a:latin typeface="Times" pitchFamily="2" charset="0"/>
              </a:rPr>
              <a:t>Copy – Modify – Merge</a:t>
            </a: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7696E86E-4F8C-EE43-AC98-E59D6B0B17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897" y="2209800"/>
            <a:ext cx="3693303" cy="707886"/>
          </a:xfrm>
          <a:prstGeom prst="rect">
            <a:avLst/>
          </a:prstGeom>
          <a:noFill/>
          <a:ln w="9525">
            <a:solidFill>
              <a:srgbClr val="0070C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Andy tries to commit his changes</a:t>
            </a:r>
            <a:r>
              <a:rPr lang="bg-BG" sz="2000" dirty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A conflict occurs</a:t>
            </a:r>
            <a:r>
              <a:rPr lang="bg-BG" sz="2000" dirty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9A53C3-E407-EC4A-88B0-426CD7BFC243}"/>
              </a:ext>
            </a:extLst>
          </p:cNvPr>
          <p:cNvGrpSpPr/>
          <p:nvPr/>
        </p:nvGrpSpPr>
        <p:grpSpPr>
          <a:xfrm>
            <a:off x="2933702" y="1929782"/>
            <a:ext cx="7200899" cy="4623418"/>
            <a:chOff x="4613828" y="1615398"/>
            <a:chExt cx="7200899" cy="4623418"/>
          </a:xfrm>
        </p:grpSpPr>
        <p:cxnSp>
          <p:nvCxnSpPr>
            <p:cNvPr id="12" name="AutoShape 16">
              <a:extLst>
                <a:ext uri="{FF2B5EF4-FFF2-40B4-BE49-F238E27FC236}">
                  <a16:creationId xmlns:a16="http://schemas.microsoft.com/office/drawing/2014/main" id="{E5548A10-D892-EC49-A936-CA2CFF442F0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7025515" y="2877781"/>
              <a:ext cx="533400" cy="1921471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" name="Text Box 17">
              <a:extLst>
                <a:ext uri="{FF2B5EF4-FFF2-40B4-BE49-F238E27FC236}">
                  <a16:creationId xmlns:a16="http://schemas.microsoft.com/office/drawing/2014/main" id="{747C0009-1E49-8E42-9703-4A5AAC153C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37675" y="3202693"/>
              <a:ext cx="143680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defRPr/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Commit</a:t>
              </a: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CE1F47CD-269E-FF4F-B44E-D4B1C1B334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17280" y="3571816"/>
              <a:ext cx="685800" cy="457200"/>
              <a:chOff x="2160" y="2304"/>
              <a:chExt cx="432" cy="288"/>
            </a:xfrm>
          </p:grpSpPr>
          <p:sp>
            <p:nvSpPr>
              <p:cNvPr id="27" name="Line 19">
                <a:extLst>
                  <a:ext uri="{FF2B5EF4-FFF2-40B4-BE49-F238E27FC236}">
                    <a16:creationId xmlns:a16="http://schemas.microsoft.com/office/drawing/2014/main" id="{484EAE1F-2BAE-0043-B755-4BE02082BB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60" y="2304"/>
                <a:ext cx="432" cy="240"/>
              </a:xfrm>
              <a:prstGeom prst="line">
                <a:avLst/>
              </a:prstGeom>
              <a:noFill/>
              <a:ln w="762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8" name="Line 20">
                <a:extLst>
                  <a:ext uri="{FF2B5EF4-FFF2-40B4-BE49-F238E27FC236}">
                    <a16:creationId xmlns:a16="http://schemas.microsoft.com/office/drawing/2014/main" id="{5C6074E8-6484-D445-B860-CEAC47CE7C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2304"/>
                <a:ext cx="288" cy="288"/>
              </a:xfrm>
              <a:prstGeom prst="line">
                <a:avLst/>
              </a:prstGeom>
              <a:noFill/>
              <a:ln w="762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5" name="Text Box 25">
              <a:extLst>
                <a:ext uri="{FF2B5EF4-FFF2-40B4-BE49-F238E27FC236}">
                  <a16:creationId xmlns:a16="http://schemas.microsoft.com/office/drawing/2014/main" id="{28537B15-3897-9941-9E4A-9C082C998E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55280" y="5287685"/>
              <a:ext cx="1271714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defRPr/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(Local Conflict)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endParaRPr>
            </a:p>
          </p:txBody>
        </p:sp>
        <p:pic>
          <p:nvPicPr>
            <p:cNvPr id="16" name="Picture 2" descr="MCj04114760000[1]">
              <a:extLst>
                <a:ext uri="{FF2B5EF4-FFF2-40B4-BE49-F238E27FC236}">
                  <a16:creationId xmlns:a16="http://schemas.microsoft.com/office/drawing/2014/main" id="{DCF9B39E-0F94-3F4A-84DD-696A5F910B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1927" y="4724282"/>
              <a:ext cx="1524000" cy="1133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AutoShape 4">
              <a:extLst>
                <a:ext uri="{FF2B5EF4-FFF2-40B4-BE49-F238E27FC236}">
                  <a16:creationId xmlns:a16="http://schemas.microsoft.com/office/drawing/2014/main" id="{CA6DD5AC-ADB5-CD42-A140-5C697FE74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4480" y="1615398"/>
              <a:ext cx="1524000" cy="1447800"/>
            </a:xfrm>
            <a:prstGeom prst="can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  <a:defRPr/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Repository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endParaRPr>
            </a:p>
            <a:p>
              <a:pPr algn="ctr" eaLnBrk="1" hangingPunct="1">
                <a:lnSpc>
                  <a:spcPct val="100000"/>
                </a:lnSpc>
                <a:defRPr/>
              </a:pPr>
              <a:endParaRPr lang="bg-BG" b="1" dirty="0"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endParaRPr>
            </a:p>
            <a:p>
              <a:pPr algn="ctr" eaLnBrk="1" hangingPunct="1">
                <a:lnSpc>
                  <a:spcPct val="100000"/>
                </a:lnSpc>
                <a:defRPr/>
              </a:pPr>
              <a:endParaRPr lang="bg-BG" b="1" dirty="0"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endParaRPr>
            </a:p>
          </p:txBody>
        </p:sp>
        <p:pic>
          <p:nvPicPr>
            <p:cNvPr id="18" name="Picture 14" descr="MCj03871500000[1]">
              <a:extLst>
                <a:ext uri="{FF2B5EF4-FFF2-40B4-BE49-F238E27FC236}">
                  <a16:creationId xmlns:a16="http://schemas.microsoft.com/office/drawing/2014/main" id="{A0619142-6B57-6245-960D-7264AD719B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90727" y="3960444"/>
              <a:ext cx="1524000" cy="1524000"/>
            </a:xfrm>
            <a:prstGeom prst="roundRect">
              <a:avLst>
                <a:gd name="adj" fmla="val 7316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 Box 20">
              <a:extLst>
                <a:ext uri="{FF2B5EF4-FFF2-40B4-BE49-F238E27FC236}">
                  <a16:creationId xmlns:a16="http://schemas.microsoft.com/office/drawing/2014/main" id="{76802C16-4132-5C4D-9803-C09FB7BE4B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13828" y="5838706"/>
              <a:ext cx="827471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4000" b="1">
                  <a:solidFill>
                    <a:srgbClr val="000000"/>
                  </a:solidFill>
                  <a:latin typeface="Arial" charset="0"/>
                </a:defRPr>
              </a:lvl1pPr>
              <a:lvl2pPr marL="742950" indent="-285750">
                <a:defRPr kumimoji="1" sz="4000" b="1">
                  <a:solidFill>
                    <a:srgbClr val="000000"/>
                  </a:solidFill>
                  <a:latin typeface="Arial" charset="0"/>
                </a:defRPr>
              </a:lvl2pPr>
              <a:lvl3pPr marL="11430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3pPr>
              <a:lvl4pPr marL="16002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4pPr>
              <a:lvl5pPr marL="20574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kumimoji="0" lang="en-US" sz="2000" dirty="0">
                  <a:solidFill>
                    <a:schemeClr val="tx1"/>
                  </a:solidFill>
                  <a:cs typeface="Arial" charset="0"/>
                </a:rPr>
                <a:t>Andy</a:t>
              </a:r>
              <a:endParaRPr kumimoji="0" lang="en-US" sz="1200" noProof="1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20" name="Text Box 21">
              <a:extLst>
                <a:ext uri="{FF2B5EF4-FFF2-40B4-BE49-F238E27FC236}">
                  <a16:creationId xmlns:a16="http://schemas.microsoft.com/office/drawing/2014/main" id="{6990D9EB-9AE9-5746-A671-DEF4F5B21B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01840" y="5469550"/>
              <a:ext cx="98456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4000" b="1">
                  <a:solidFill>
                    <a:srgbClr val="000000"/>
                  </a:solidFill>
                  <a:latin typeface="Arial" charset="0"/>
                </a:defRPr>
              </a:lvl1pPr>
              <a:lvl2pPr marL="742950" indent="-285750">
                <a:defRPr kumimoji="1" sz="4000" b="1">
                  <a:solidFill>
                    <a:srgbClr val="000000"/>
                  </a:solidFill>
                  <a:latin typeface="Arial" charset="0"/>
                </a:defRPr>
              </a:lvl2pPr>
              <a:lvl3pPr marL="11430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3pPr>
              <a:lvl4pPr marL="16002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4pPr>
              <a:lvl5pPr marL="20574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kumimoji="0" lang="en-US" sz="2000" dirty="0">
                  <a:solidFill>
                    <a:schemeClr val="tx1"/>
                  </a:solidFill>
                  <a:cs typeface="Arial" charset="0"/>
                </a:rPr>
                <a:t>Bobby</a:t>
              </a:r>
              <a:endParaRPr kumimoji="0" lang="en-US" sz="1200" noProof="1">
                <a:solidFill>
                  <a:schemeClr val="tx1"/>
                </a:solidFill>
                <a:cs typeface="Arial" charset="0"/>
              </a:endParaRPr>
            </a:p>
          </p:txBody>
        </p:sp>
        <p:pic>
          <p:nvPicPr>
            <p:cNvPr id="21" name="Picture 6" descr="BD18200_">
              <a:extLst>
                <a:ext uri="{FF2B5EF4-FFF2-40B4-BE49-F238E27FC236}">
                  <a16:creationId xmlns:a16="http://schemas.microsoft.com/office/drawing/2014/main" id="{FED0C13D-B34D-BD46-929D-FE8D9A7553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5751" y="2352616"/>
              <a:ext cx="914400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 Box 7">
              <a:extLst>
                <a:ext uri="{FF2B5EF4-FFF2-40B4-BE49-F238E27FC236}">
                  <a16:creationId xmlns:a16="http://schemas.microsoft.com/office/drawing/2014/main" id="{F69EFC4F-E449-FF40-B16B-869257BA56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79281" y="2403416"/>
              <a:ext cx="93487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defRPr/>
              </a:pPr>
              <a:r>
                <a:rPr lang="en-US" b="1" dirty="0">
                  <a:cs typeface="Arial" charset="0"/>
                </a:rPr>
                <a:t>Bobby</a:t>
              </a:r>
              <a:endParaRPr lang="bg-BG" b="1" dirty="0">
                <a:cs typeface="Arial" charset="0"/>
              </a:endParaRPr>
            </a:p>
          </p:txBody>
        </p:sp>
        <p:pic>
          <p:nvPicPr>
            <p:cNvPr id="23" name="Picture 9" descr="BD18200_">
              <a:extLst>
                <a:ext uri="{FF2B5EF4-FFF2-40B4-BE49-F238E27FC236}">
                  <a16:creationId xmlns:a16="http://schemas.microsoft.com/office/drawing/2014/main" id="{295DA594-5C64-0A48-B74F-872F46332B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4280" y="4105216"/>
              <a:ext cx="914400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 Box 10">
              <a:extLst>
                <a:ext uri="{FF2B5EF4-FFF2-40B4-BE49-F238E27FC236}">
                  <a16:creationId xmlns:a16="http://schemas.microsoft.com/office/drawing/2014/main" id="{1648B6EB-523F-D54E-B622-FF660CC174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64128" y="4206732"/>
              <a:ext cx="800219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defRPr/>
              </a:pPr>
              <a:r>
                <a:rPr lang="en-US" b="1" dirty="0">
                  <a:cs typeface="Arial" charset="0"/>
                </a:rPr>
                <a:t>Andy</a:t>
              </a:r>
              <a:endParaRPr lang="bg-BG" b="1" dirty="0">
                <a:cs typeface="Arial" charset="0"/>
              </a:endParaRPr>
            </a:p>
          </p:txBody>
        </p:sp>
        <p:pic>
          <p:nvPicPr>
            <p:cNvPr id="25" name="Picture 14" descr="BD18200_">
              <a:extLst>
                <a:ext uri="{FF2B5EF4-FFF2-40B4-BE49-F238E27FC236}">
                  <a16:creationId xmlns:a16="http://schemas.microsoft.com/office/drawing/2014/main" id="{C7AE47FF-B10E-BB4D-810E-806FF5293D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0479" y="3343216"/>
              <a:ext cx="998443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Text Box 15">
              <a:extLst>
                <a:ext uri="{FF2B5EF4-FFF2-40B4-BE49-F238E27FC236}">
                  <a16:creationId xmlns:a16="http://schemas.microsoft.com/office/drawing/2014/main" id="{BF129E52-5D2A-7D47-AE7F-EA5DF5D0A9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17631" y="3432116"/>
              <a:ext cx="93487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defRPr/>
              </a:pPr>
              <a:r>
                <a:rPr lang="en-US" b="1" dirty="0">
                  <a:cs typeface="Arial" charset="0"/>
                </a:rPr>
                <a:t>Bobby</a:t>
              </a:r>
              <a:endParaRPr lang="en-US" b="1" noProof="1"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8911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1. Tổng quan về hệ thống quản lý phiên bản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B9C23E-0D50-F444-8F49-530A3A1E5951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84A6F34-48AA-984E-85DE-B3D32CFDEDCD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786F8281-464C-3F40-B5FD-86A8A8AA53E4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A8171DC-56AD-5C46-B93D-D8EAAC223D82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Hệ thống quản lý phiên bản tập trung (CVCS)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64E3B30-00C1-734E-9F9C-5D47FF115E98}"/>
              </a:ext>
            </a:extLst>
          </p:cNvPr>
          <p:cNvSpPr txBox="1"/>
          <p:nvPr/>
        </p:nvSpPr>
        <p:spPr>
          <a:xfrm>
            <a:off x="1371600" y="1596985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400">
                <a:latin typeface="Times" pitchFamily="2" charset="0"/>
              </a:rPr>
              <a:t>▷ </a:t>
            </a:r>
            <a:r>
              <a:rPr lang="vi-VN" sz="2400" i="1">
                <a:latin typeface="Times" pitchFamily="2" charset="0"/>
              </a:rPr>
              <a:t>Copy – Modify – Merge</a:t>
            </a: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CE8038BC-0A6E-4D45-BB44-2A155174DD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2209800"/>
            <a:ext cx="4324065" cy="1323439"/>
          </a:xfrm>
          <a:prstGeom prst="rect">
            <a:avLst/>
          </a:prstGeom>
          <a:noFill/>
          <a:ln w="9525">
            <a:solidFill>
              <a:srgbClr val="0070C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Andy updates his changes with the ones from the repository</a:t>
            </a:r>
            <a:r>
              <a:rPr lang="bg-BG" sz="2000" dirty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The changes merge into his local copy</a:t>
            </a:r>
            <a:r>
              <a:rPr lang="bg-BG" sz="2000" dirty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A merge conflict can occur.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EE63849-F39F-2A41-BC97-6E3C47D53CEA}"/>
              </a:ext>
            </a:extLst>
          </p:cNvPr>
          <p:cNvGrpSpPr/>
          <p:nvPr/>
        </p:nvGrpSpPr>
        <p:grpSpPr>
          <a:xfrm>
            <a:off x="3733800" y="1905000"/>
            <a:ext cx="7162800" cy="4797700"/>
            <a:chOff x="4723882" y="1383136"/>
            <a:chExt cx="7162800" cy="4797700"/>
          </a:xfrm>
        </p:grpSpPr>
        <p:pic>
          <p:nvPicPr>
            <p:cNvPr id="12" name="Picture 2" descr="MCj04114760000[1]">
              <a:extLst>
                <a:ext uri="{FF2B5EF4-FFF2-40B4-BE49-F238E27FC236}">
                  <a16:creationId xmlns:a16="http://schemas.microsoft.com/office/drawing/2014/main" id="{E1E0BA4F-385C-0147-9E03-8E19D1A8D8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3882" y="4661574"/>
              <a:ext cx="1524000" cy="1133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9" descr="BD18200_">
              <a:extLst>
                <a:ext uri="{FF2B5EF4-FFF2-40B4-BE49-F238E27FC236}">
                  <a16:creationId xmlns:a16="http://schemas.microsoft.com/office/drawing/2014/main" id="{37ED6450-3B2B-964E-8814-0731D3FB3A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6235" y="4042508"/>
              <a:ext cx="914400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AutoShape 4">
              <a:extLst>
                <a:ext uri="{FF2B5EF4-FFF2-40B4-BE49-F238E27FC236}">
                  <a16:creationId xmlns:a16="http://schemas.microsoft.com/office/drawing/2014/main" id="{11A6E3E9-A766-7345-9E6F-543FBD1D27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3282" y="1383136"/>
              <a:ext cx="1524000" cy="1447800"/>
            </a:xfrm>
            <a:prstGeom prst="can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  <a:defRPr/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Repository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endParaRPr>
            </a:p>
            <a:p>
              <a:pPr algn="ctr" eaLnBrk="1" hangingPunct="1">
                <a:lnSpc>
                  <a:spcPct val="100000"/>
                </a:lnSpc>
                <a:defRPr/>
              </a:pPr>
              <a:endParaRPr lang="bg-BG" b="1" dirty="0"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endParaRPr>
            </a:p>
            <a:p>
              <a:pPr algn="ctr" eaLnBrk="1" hangingPunct="1">
                <a:lnSpc>
                  <a:spcPct val="100000"/>
                </a:lnSpc>
                <a:defRPr/>
              </a:pPr>
              <a:endParaRPr lang="bg-BG" b="1" dirty="0"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endParaRPr>
            </a:p>
          </p:txBody>
        </p:sp>
        <p:pic>
          <p:nvPicPr>
            <p:cNvPr id="15" name="Picture 14" descr="MCj03871500000[1]">
              <a:extLst>
                <a:ext uri="{FF2B5EF4-FFF2-40B4-BE49-F238E27FC236}">
                  <a16:creationId xmlns:a16="http://schemas.microsoft.com/office/drawing/2014/main" id="{5E269451-21F1-824B-A89C-34F4AEED6E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2682" y="3897736"/>
              <a:ext cx="1524000" cy="1524000"/>
            </a:xfrm>
            <a:prstGeom prst="roundRect">
              <a:avLst>
                <a:gd name="adj" fmla="val 7316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 Box 21">
              <a:extLst>
                <a:ext uri="{FF2B5EF4-FFF2-40B4-BE49-F238E27FC236}">
                  <a16:creationId xmlns:a16="http://schemas.microsoft.com/office/drawing/2014/main" id="{C7E66AAF-177D-2848-B700-5A5080708D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73795" y="5406842"/>
              <a:ext cx="98456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4000" b="1">
                  <a:solidFill>
                    <a:srgbClr val="000000"/>
                  </a:solidFill>
                  <a:latin typeface="Arial" charset="0"/>
                </a:defRPr>
              </a:lvl1pPr>
              <a:lvl2pPr marL="742950" indent="-285750">
                <a:defRPr kumimoji="1" sz="4000" b="1">
                  <a:solidFill>
                    <a:srgbClr val="000000"/>
                  </a:solidFill>
                  <a:latin typeface="Arial" charset="0"/>
                </a:defRPr>
              </a:lvl2pPr>
              <a:lvl3pPr marL="11430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3pPr>
              <a:lvl4pPr marL="16002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4pPr>
              <a:lvl5pPr marL="20574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kumimoji="0" lang="en-US" sz="2000" dirty="0">
                  <a:solidFill>
                    <a:schemeClr val="tx1"/>
                  </a:solidFill>
                  <a:cs typeface="Arial" charset="0"/>
                </a:rPr>
                <a:t>Bobby</a:t>
              </a:r>
              <a:endParaRPr kumimoji="0" lang="en-US" sz="1200" noProof="1">
                <a:solidFill>
                  <a:schemeClr val="tx1"/>
                </a:solidFill>
                <a:cs typeface="Arial" charset="0"/>
              </a:endParaRPr>
            </a:p>
          </p:txBody>
        </p:sp>
        <p:pic>
          <p:nvPicPr>
            <p:cNvPr id="17" name="Picture 14" descr="BD18200_">
              <a:extLst>
                <a:ext uri="{FF2B5EF4-FFF2-40B4-BE49-F238E27FC236}">
                  <a16:creationId xmlns:a16="http://schemas.microsoft.com/office/drawing/2014/main" id="{97D7F1BE-D370-2E42-8B4D-98B380647B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32434" y="3280508"/>
              <a:ext cx="998443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 Box 15">
              <a:extLst>
                <a:ext uri="{FF2B5EF4-FFF2-40B4-BE49-F238E27FC236}">
                  <a16:creationId xmlns:a16="http://schemas.microsoft.com/office/drawing/2014/main" id="{B5ACE0AE-D89A-9141-8763-8A18881A2E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89586" y="3369408"/>
              <a:ext cx="93487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defRPr/>
              </a:pPr>
              <a:r>
                <a:rPr lang="en-US" b="1" dirty="0">
                  <a:cs typeface="Arial" charset="0"/>
                </a:rPr>
                <a:t>Bobby</a:t>
              </a:r>
              <a:endParaRPr lang="en-US" b="1" noProof="1">
                <a:cs typeface="Arial" charset="0"/>
              </a:endParaRPr>
            </a:p>
          </p:txBody>
        </p:sp>
        <p:sp>
          <p:nvSpPr>
            <p:cNvPr id="19" name="Text Box 18">
              <a:extLst>
                <a:ext uri="{FF2B5EF4-FFF2-40B4-BE49-F238E27FC236}">
                  <a16:creationId xmlns:a16="http://schemas.microsoft.com/office/drawing/2014/main" id="{361A8152-F5DF-3C41-A69C-CA2E1E810A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327827">
              <a:off x="6672124" y="3299117"/>
              <a:ext cx="1871663" cy="6969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lnSpc>
                  <a:spcPct val="100000"/>
                </a:lnSpc>
                <a:spcBef>
                  <a:spcPct val="20000"/>
                </a:spcBef>
                <a:defRPr/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Update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20000"/>
                </a:spcBef>
                <a:defRPr/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(with merge)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endParaRPr>
            </a:p>
          </p:txBody>
        </p:sp>
        <p:sp>
          <p:nvSpPr>
            <p:cNvPr id="20" name="Text Box 27">
              <a:extLst>
                <a:ext uri="{FF2B5EF4-FFF2-40B4-BE49-F238E27FC236}">
                  <a16:creationId xmlns:a16="http://schemas.microsoft.com/office/drawing/2014/main" id="{B385F337-128B-7F48-BD04-FF5AFD437A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4250" y="4108587"/>
              <a:ext cx="934871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b="1" dirty="0">
                  <a:cs typeface="Arial" charset="0"/>
                </a:rPr>
                <a:t>Andy</a:t>
              </a:r>
            </a:p>
            <a:p>
              <a:pPr algn="ctr">
                <a:defRPr/>
              </a:pPr>
              <a:r>
                <a:rPr lang="en-US" b="1" dirty="0">
                  <a:cs typeface="Arial" charset="0"/>
                </a:rPr>
                <a:t>&amp;</a:t>
              </a:r>
              <a:endParaRPr lang="bg-BG" b="1" dirty="0">
                <a:cs typeface="Arial" charset="0"/>
              </a:endParaRPr>
            </a:p>
            <a:p>
              <a:pPr algn="ctr">
                <a:defRPr/>
              </a:pPr>
              <a:r>
                <a:rPr lang="en-US" b="1" dirty="0">
                  <a:cs typeface="Arial" charset="0"/>
                </a:rPr>
                <a:t>Bobby</a:t>
              </a:r>
              <a:endParaRPr lang="bg-BG" b="1" dirty="0">
                <a:cs typeface="Arial" charset="0"/>
              </a:endParaRPr>
            </a:p>
          </p:txBody>
        </p:sp>
        <p:cxnSp>
          <p:nvCxnSpPr>
            <p:cNvPr id="21" name="AutoShape 28">
              <a:extLst>
                <a:ext uri="{FF2B5EF4-FFF2-40B4-BE49-F238E27FC236}">
                  <a16:creationId xmlns:a16="http://schemas.microsoft.com/office/drawing/2014/main" id="{BC05DC57-247D-7F41-871A-2D5D74B03E5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7075349" y="2730792"/>
              <a:ext cx="695325" cy="1905000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" name="Text Box 25">
              <a:extLst>
                <a:ext uri="{FF2B5EF4-FFF2-40B4-BE49-F238E27FC236}">
                  <a16:creationId xmlns:a16="http://schemas.microsoft.com/office/drawing/2014/main" id="{9591D098-1166-4145-B5DA-05DC246F20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12418" y="5224977"/>
              <a:ext cx="1046458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defRPr/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(Local Merge)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endParaRPr>
            </a:p>
          </p:txBody>
        </p:sp>
        <p:pic>
          <p:nvPicPr>
            <p:cNvPr id="23" name="Picture 6" descr="BD18200_">
              <a:extLst>
                <a:ext uri="{FF2B5EF4-FFF2-40B4-BE49-F238E27FC236}">
                  <a16:creationId xmlns:a16="http://schemas.microsoft.com/office/drawing/2014/main" id="{8D6D6F87-D1D5-104F-9D4F-71B9887C81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1235" y="2164804"/>
              <a:ext cx="914400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 Box 7">
              <a:extLst>
                <a:ext uri="{FF2B5EF4-FFF2-40B4-BE49-F238E27FC236}">
                  <a16:creationId xmlns:a16="http://schemas.microsoft.com/office/drawing/2014/main" id="{CF110347-4CF7-0C4D-AA87-5AD66C69F8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51236" y="2340708"/>
              <a:ext cx="93487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defRPr/>
              </a:pPr>
              <a:r>
                <a:rPr lang="en-US" b="1" dirty="0">
                  <a:cs typeface="Arial" charset="0"/>
                </a:rPr>
                <a:t>Bobby</a:t>
              </a:r>
              <a:endParaRPr lang="bg-BG" b="1" dirty="0">
                <a:cs typeface="Arial" charset="0"/>
              </a:endParaRPr>
            </a:p>
          </p:txBody>
        </p:sp>
        <p:sp>
          <p:nvSpPr>
            <p:cNvPr id="25" name="Text Box 21">
              <a:extLst>
                <a:ext uri="{FF2B5EF4-FFF2-40B4-BE49-F238E27FC236}">
                  <a16:creationId xmlns:a16="http://schemas.microsoft.com/office/drawing/2014/main" id="{7160F521-3CD0-8942-A6E9-7EA1B00074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2112" y="5780726"/>
              <a:ext cx="827471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4000" b="1">
                  <a:solidFill>
                    <a:srgbClr val="000000"/>
                  </a:solidFill>
                  <a:latin typeface="Arial" charset="0"/>
                </a:defRPr>
              </a:lvl1pPr>
              <a:lvl2pPr marL="742950" indent="-285750">
                <a:defRPr kumimoji="1" sz="4000" b="1">
                  <a:solidFill>
                    <a:srgbClr val="000000"/>
                  </a:solidFill>
                  <a:latin typeface="Arial" charset="0"/>
                </a:defRPr>
              </a:lvl2pPr>
              <a:lvl3pPr marL="11430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3pPr>
              <a:lvl4pPr marL="16002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4pPr>
              <a:lvl5pPr marL="20574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kumimoji="0" lang="en-US" sz="2000" noProof="1">
                  <a:solidFill>
                    <a:schemeClr val="tx1"/>
                  </a:solidFill>
                  <a:cs typeface="Arial" charset="0"/>
                </a:rPr>
                <a:t>Andy</a:t>
              </a:r>
              <a:endParaRPr kumimoji="0" lang="en-US" sz="1200" noProof="1">
                <a:solidFill>
                  <a:schemeClr val="tx1"/>
                </a:solidFill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7082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1. Tổng quan về hệ thống quản lý phiên bản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B9C23E-0D50-F444-8F49-530A3A1E5951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84A6F34-48AA-984E-85DE-B3D32CFDEDCD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786F8281-464C-3F40-B5FD-86A8A8AA53E4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A8171DC-56AD-5C46-B93D-D8EAAC223D82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Hệ thống quản lý phiên bản tập trung (CVCS)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64E3B30-00C1-734E-9F9C-5D47FF115E98}"/>
              </a:ext>
            </a:extLst>
          </p:cNvPr>
          <p:cNvSpPr txBox="1"/>
          <p:nvPr/>
        </p:nvSpPr>
        <p:spPr>
          <a:xfrm>
            <a:off x="1371600" y="1596985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400">
                <a:latin typeface="Times" pitchFamily="2" charset="0"/>
              </a:rPr>
              <a:t>▷ </a:t>
            </a:r>
            <a:r>
              <a:rPr lang="vi-VN" sz="2400" i="1">
                <a:latin typeface="Times" pitchFamily="2" charset="0"/>
              </a:rPr>
              <a:t>Copy – Modify – Merge</a:t>
            </a: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48165053-1144-B643-9405-A8839B30B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7318" y="2181761"/>
            <a:ext cx="4254882" cy="1323439"/>
          </a:xfrm>
          <a:prstGeom prst="rect">
            <a:avLst/>
          </a:prstGeom>
          <a:noFill/>
          <a:ln w="9525">
            <a:solidFill>
              <a:srgbClr val="0070C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Andy commits the merged changes to the repository</a:t>
            </a:r>
            <a:r>
              <a:rPr lang="bg-BG" sz="2000" dirty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A common version with the changes of Andy and Bobby is inserted.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1F1D0B9-D1CE-0243-93C4-96F77C3BFF0C}"/>
              </a:ext>
            </a:extLst>
          </p:cNvPr>
          <p:cNvGrpSpPr/>
          <p:nvPr/>
        </p:nvGrpSpPr>
        <p:grpSpPr>
          <a:xfrm>
            <a:off x="3733800" y="1905000"/>
            <a:ext cx="7162800" cy="4776348"/>
            <a:chOff x="4967401" y="1624452"/>
            <a:chExt cx="7162800" cy="4776348"/>
          </a:xfrm>
        </p:grpSpPr>
        <p:sp>
          <p:nvSpPr>
            <p:cNvPr id="12" name="AutoShape 4">
              <a:extLst>
                <a:ext uri="{FF2B5EF4-FFF2-40B4-BE49-F238E27FC236}">
                  <a16:creationId xmlns:a16="http://schemas.microsoft.com/office/drawing/2014/main" id="{A351559B-C3E8-1046-A8D1-8A749872F0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6801" y="1624452"/>
              <a:ext cx="1524000" cy="1447800"/>
            </a:xfrm>
            <a:prstGeom prst="can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  <a:defRPr/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Repository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endParaRPr>
            </a:p>
            <a:p>
              <a:pPr algn="ctr" eaLnBrk="1" hangingPunct="1">
                <a:lnSpc>
                  <a:spcPct val="100000"/>
                </a:lnSpc>
                <a:defRPr/>
              </a:pPr>
              <a:endParaRPr lang="bg-BG" b="1" dirty="0"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endParaRPr>
            </a:p>
            <a:p>
              <a:pPr algn="ctr" eaLnBrk="1" hangingPunct="1">
                <a:lnSpc>
                  <a:spcPct val="100000"/>
                </a:lnSpc>
                <a:defRPr/>
              </a:pPr>
              <a:endParaRPr lang="bg-BG" b="1" dirty="0"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endParaRPr>
            </a:p>
          </p:txBody>
        </p:sp>
        <p:pic>
          <p:nvPicPr>
            <p:cNvPr id="13" name="Picture 12" descr="MCj04114760000[1]">
              <a:extLst>
                <a:ext uri="{FF2B5EF4-FFF2-40B4-BE49-F238E27FC236}">
                  <a16:creationId xmlns:a16="http://schemas.microsoft.com/office/drawing/2014/main" id="{760EFF1A-5F9D-EC44-A098-EDE2DC8B5F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7401" y="4902890"/>
              <a:ext cx="1524000" cy="1133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4" descr="MCj03871500000[1]">
              <a:extLst>
                <a:ext uri="{FF2B5EF4-FFF2-40B4-BE49-F238E27FC236}">
                  <a16:creationId xmlns:a16="http://schemas.microsoft.com/office/drawing/2014/main" id="{43B685BD-14E6-424C-A8CB-44F9D9CD23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6201" y="4139052"/>
              <a:ext cx="1524000" cy="1524000"/>
            </a:xfrm>
            <a:prstGeom prst="roundRect">
              <a:avLst>
                <a:gd name="adj" fmla="val 7316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 Box 20">
              <a:extLst>
                <a:ext uri="{FF2B5EF4-FFF2-40B4-BE49-F238E27FC236}">
                  <a16:creationId xmlns:a16="http://schemas.microsoft.com/office/drawing/2014/main" id="{DACD9BFD-593A-9C4F-9C47-0EE8FE4DE8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73955" y="6000690"/>
              <a:ext cx="827471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4000" b="1">
                  <a:solidFill>
                    <a:srgbClr val="000000"/>
                  </a:solidFill>
                  <a:latin typeface="Arial" charset="0"/>
                </a:defRPr>
              </a:lvl1pPr>
              <a:lvl2pPr marL="742950" indent="-285750">
                <a:defRPr kumimoji="1" sz="4000" b="1">
                  <a:solidFill>
                    <a:srgbClr val="000000"/>
                  </a:solidFill>
                  <a:latin typeface="Arial" charset="0"/>
                </a:defRPr>
              </a:lvl2pPr>
              <a:lvl3pPr marL="11430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3pPr>
              <a:lvl4pPr marL="16002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4pPr>
              <a:lvl5pPr marL="20574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kumimoji="0" lang="en-US" sz="2000" dirty="0">
                  <a:solidFill>
                    <a:schemeClr val="tx1"/>
                  </a:solidFill>
                  <a:cs typeface="Arial" charset="0"/>
                </a:rPr>
                <a:t>Andy</a:t>
              </a:r>
              <a:endParaRPr kumimoji="0" lang="en-US" sz="1200" noProof="1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6" name="Text Box 21">
              <a:extLst>
                <a:ext uri="{FF2B5EF4-FFF2-40B4-BE49-F238E27FC236}">
                  <a16:creationId xmlns:a16="http://schemas.microsoft.com/office/drawing/2014/main" id="{DEC41B4A-08B4-C544-931A-5C0918FCD1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17314" y="5648158"/>
              <a:ext cx="98456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4000" b="1">
                  <a:solidFill>
                    <a:srgbClr val="000000"/>
                  </a:solidFill>
                  <a:latin typeface="Arial" charset="0"/>
                </a:defRPr>
              </a:lvl1pPr>
              <a:lvl2pPr marL="742950" indent="-285750">
                <a:defRPr kumimoji="1" sz="4000" b="1">
                  <a:solidFill>
                    <a:srgbClr val="000000"/>
                  </a:solidFill>
                  <a:latin typeface="Arial" charset="0"/>
                </a:defRPr>
              </a:lvl2pPr>
              <a:lvl3pPr marL="11430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3pPr>
              <a:lvl4pPr marL="16002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4pPr>
              <a:lvl5pPr marL="20574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kumimoji="0" lang="en-US" sz="2000" dirty="0">
                  <a:solidFill>
                    <a:schemeClr val="tx1"/>
                  </a:solidFill>
                  <a:cs typeface="Arial" charset="0"/>
                </a:rPr>
                <a:t>Bobby</a:t>
              </a:r>
              <a:endParaRPr kumimoji="0" lang="en-US" sz="1200" noProof="1">
                <a:solidFill>
                  <a:schemeClr val="tx1"/>
                </a:solidFill>
                <a:cs typeface="Arial" charset="0"/>
              </a:endParaRPr>
            </a:p>
          </p:txBody>
        </p:sp>
        <p:pic>
          <p:nvPicPr>
            <p:cNvPr id="17" name="Picture 14" descr="BD18200_">
              <a:extLst>
                <a:ext uri="{FF2B5EF4-FFF2-40B4-BE49-F238E27FC236}">
                  <a16:creationId xmlns:a16="http://schemas.microsoft.com/office/drawing/2014/main" id="{35DBC82E-926E-6D49-A3AB-432CB2BB11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5953" y="3521824"/>
              <a:ext cx="998443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 Box 15">
              <a:extLst>
                <a:ext uri="{FF2B5EF4-FFF2-40B4-BE49-F238E27FC236}">
                  <a16:creationId xmlns:a16="http://schemas.microsoft.com/office/drawing/2014/main" id="{4EF65072-8ABD-B848-8796-65C19767EF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33105" y="3610724"/>
              <a:ext cx="93487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defRPr/>
              </a:pPr>
              <a:r>
                <a:rPr lang="en-US" b="1" dirty="0">
                  <a:cs typeface="Arial" charset="0"/>
                </a:rPr>
                <a:t>Bobby</a:t>
              </a:r>
              <a:endParaRPr lang="en-US" b="1" noProof="1">
                <a:cs typeface="Arial" charset="0"/>
              </a:endParaRPr>
            </a:p>
          </p:txBody>
        </p:sp>
        <p:pic>
          <p:nvPicPr>
            <p:cNvPr id="19" name="Picture 6" descr="BD18200_">
              <a:extLst>
                <a:ext uri="{FF2B5EF4-FFF2-40B4-BE49-F238E27FC236}">
                  <a16:creationId xmlns:a16="http://schemas.microsoft.com/office/drawing/2014/main" id="{D2A327FF-8623-D74E-8227-1683E7B793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0064" y="2419768"/>
              <a:ext cx="914400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0" name="AutoShape 16">
              <a:extLst>
                <a:ext uri="{FF2B5EF4-FFF2-40B4-BE49-F238E27FC236}">
                  <a16:creationId xmlns:a16="http://schemas.microsoft.com/office/drawing/2014/main" id="{E3A89A96-9EB8-C74E-B76E-F1FA3A9B03E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7274681" y="3011241"/>
              <a:ext cx="644856" cy="1900310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" name="Text Box 17">
              <a:extLst>
                <a:ext uri="{FF2B5EF4-FFF2-40B4-BE49-F238E27FC236}">
                  <a16:creationId xmlns:a16="http://schemas.microsoft.com/office/drawing/2014/main" id="{3ACE6209-6037-BC42-B7E3-59654FD5F5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03136" y="3536112"/>
              <a:ext cx="1291618" cy="3659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defRPr/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Commit</a:t>
              </a:r>
            </a:p>
          </p:txBody>
        </p:sp>
        <p:sp>
          <p:nvSpPr>
            <p:cNvPr id="22" name="Text Box 22">
              <a:extLst>
                <a:ext uri="{FF2B5EF4-FFF2-40B4-BE49-F238E27FC236}">
                  <a16:creationId xmlns:a16="http://schemas.microsoft.com/office/drawing/2014/main" id="{2C96CADB-A7C5-024B-9524-74B24B94F2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5542" y="2478506"/>
              <a:ext cx="934871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b="1" dirty="0">
                  <a:cs typeface="Arial" charset="0"/>
                </a:rPr>
                <a:t>Andy</a:t>
              </a:r>
            </a:p>
            <a:p>
              <a:pPr algn="ctr">
                <a:defRPr/>
              </a:pPr>
              <a:r>
                <a:rPr lang="en-US" b="1" dirty="0">
                  <a:cs typeface="Arial" charset="0"/>
                </a:rPr>
                <a:t>&amp;</a:t>
              </a:r>
              <a:endParaRPr lang="bg-BG" b="1" dirty="0">
                <a:cs typeface="Arial" charset="0"/>
              </a:endParaRPr>
            </a:p>
            <a:p>
              <a:pPr algn="ctr">
                <a:defRPr/>
              </a:pPr>
              <a:r>
                <a:rPr lang="en-US" b="1" dirty="0">
                  <a:cs typeface="Arial" charset="0"/>
                </a:rPr>
                <a:t>Bobby</a:t>
              </a:r>
              <a:endParaRPr lang="bg-BG" b="1" dirty="0">
                <a:cs typeface="Arial" charset="0"/>
              </a:endParaRPr>
            </a:p>
          </p:txBody>
        </p:sp>
        <p:pic>
          <p:nvPicPr>
            <p:cNvPr id="23" name="Picture 9" descr="BD18200_">
              <a:extLst>
                <a:ext uri="{FF2B5EF4-FFF2-40B4-BE49-F238E27FC236}">
                  <a16:creationId xmlns:a16="http://schemas.microsoft.com/office/drawing/2014/main" id="{EF6A9D8B-EED2-A141-86E4-D0AAF2B3FA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9754" y="4283824"/>
              <a:ext cx="914400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 Box 27">
              <a:extLst>
                <a:ext uri="{FF2B5EF4-FFF2-40B4-BE49-F238E27FC236}">
                  <a16:creationId xmlns:a16="http://schemas.microsoft.com/office/drawing/2014/main" id="{7799D268-CAB8-7D47-B7C6-4DE0EF1BB6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47769" y="4349903"/>
              <a:ext cx="934871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b="1" dirty="0">
                  <a:cs typeface="Arial" charset="0"/>
                </a:rPr>
                <a:t>Andy</a:t>
              </a:r>
            </a:p>
            <a:p>
              <a:pPr algn="ctr">
                <a:defRPr/>
              </a:pPr>
              <a:r>
                <a:rPr lang="en-US" b="1" dirty="0">
                  <a:cs typeface="Arial" charset="0"/>
                </a:rPr>
                <a:t>&amp;</a:t>
              </a:r>
              <a:endParaRPr lang="bg-BG" b="1" dirty="0">
                <a:cs typeface="Arial" charset="0"/>
              </a:endParaRPr>
            </a:p>
            <a:p>
              <a:pPr algn="ctr">
                <a:defRPr/>
              </a:pPr>
              <a:r>
                <a:rPr lang="en-US" b="1" dirty="0">
                  <a:cs typeface="Arial" charset="0"/>
                </a:rPr>
                <a:t>Bobby</a:t>
              </a:r>
              <a:endParaRPr lang="bg-BG" b="1" dirty="0"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9717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1. Tổng quan về hệ thống quản lý phiên bản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B9C23E-0D50-F444-8F49-530A3A1E5951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84A6F34-48AA-984E-85DE-B3D32CFDEDCD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786F8281-464C-3F40-B5FD-86A8A8AA53E4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A8171DC-56AD-5C46-B93D-D8EAAC223D82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Hệ thống quản lý phiên bản tập trung (CVCS)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64E3B30-00C1-734E-9F9C-5D47FF115E98}"/>
              </a:ext>
            </a:extLst>
          </p:cNvPr>
          <p:cNvSpPr txBox="1"/>
          <p:nvPr/>
        </p:nvSpPr>
        <p:spPr>
          <a:xfrm>
            <a:off x="1371600" y="1596985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400">
                <a:latin typeface="Times" pitchFamily="2" charset="0"/>
              </a:rPr>
              <a:t>▷ </a:t>
            </a:r>
            <a:r>
              <a:rPr lang="vi-VN" sz="2400" i="1">
                <a:latin typeface="Times" pitchFamily="2" charset="0"/>
              </a:rPr>
              <a:t>Copy – Modify – Merge</a:t>
            </a:r>
          </a:p>
        </p:txBody>
      </p:sp>
      <p:sp>
        <p:nvSpPr>
          <p:cNvPr id="25" name="Text Box 11">
            <a:extLst>
              <a:ext uri="{FF2B5EF4-FFF2-40B4-BE49-F238E27FC236}">
                <a16:creationId xmlns:a16="http://schemas.microsoft.com/office/drawing/2014/main" id="{735E54EF-B8CC-754F-B34A-F85A160536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1899" y="2181761"/>
            <a:ext cx="4304101" cy="1323439"/>
          </a:xfrm>
          <a:prstGeom prst="rect">
            <a:avLst/>
          </a:prstGeom>
          <a:noFill/>
          <a:ln w="9525">
            <a:solidFill>
              <a:srgbClr val="0070C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Bobby updates the changes from the repository</a:t>
            </a:r>
            <a:r>
              <a:rPr lang="bg-BG" sz="2000" dirty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She gets the common version with both changes from Andy and Bobby</a:t>
            </a:r>
            <a:r>
              <a:rPr lang="ru-RU" sz="2000" dirty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944BDC2-76E1-0347-A0FB-51B76F1E0CF3}"/>
              </a:ext>
            </a:extLst>
          </p:cNvPr>
          <p:cNvGrpSpPr/>
          <p:nvPr/>
        </p:nvGrpSpPr>
        <p:grpSpPr>
          <a:xfrm>
            <a:off x="3581400" y="1828800"/>
            <a:ext cx="7162800" cy="4760379"/>
            <a:chOff x="4723882" y="1567802"/>
            <a:chExt cx="7162800" cy="476037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BF72DF5-3077-F448-9785-2A49CC0FEA05}"/>
                </a:ext>
              </a:extLst>
            </p:cNvPr>
            <p:cNvGrpSpPr/>
            <p:nvPr/>
          </p:nvGrpSpPr>
          <p:grpSpPr>
            <a:xfrm>
              <a:off x="4723882" y="1567802"/>
              <a:ext cx="7162800" cy="4423816"/>
              <a:chOff x="4723882" y="1567802"/>
              <a:chExt cx="7162800" cy="4423816"/>
            </a:xfrm>
          </p:grpSpPr>
          <p:pic>
            <p:nvPicPr>
              <p:cNvPr id="29" name="Picture 2" descr="MCj04114760000[1]">
                <a:extLst>
                  <a:ext uri="{FF2B5EF4-FFF2-40B4-BE49-F238E27FC236}">
                    <a16:creationId xmlns:a16="http://schemas.microsoft.com/office/drawing/2014/main" id="{B57AD238-0883-4146-825D-585156645C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3882" y="4846240"/>
                <a:ext cx="1524000" cy="1133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" name="Picture 14" descr="MCj03871500000[1]">
                <a:extLst>
                  <a:ext uri="{FF2B5EF4-FFF2-40B4-BE49-F238E27FC236}">
                    <a16:creationId xmlns:a16="http://schemas.microsoft.com/office/drawing/2014/main" id="{B5E42A6B-E8CD-FB46-AFEB-FC382E4334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62682" y="4082402"/>
                <a:ext cx="1524000" cy="1524000"/>
              </a:xfrm>
              <a:prstGeom prst="roundRect">
                <a:avLst>
                  <a:gd name="adj" fmla="val 7316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" name="Text Box 21">
                <a:extLst>
                  <a:ext uri="{FF2B5EF4-FFF2-40B4-BE49-F238E27FC236}">
                    <a16:creationId xmlns:a16="http://schemas.microsoft.com/office/drawing/2014/main" id="{5A8AC99C-81FB-1740-9B1F-12AA27D4CE3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373795" y="5591508"/>
                <a:ext cx="984565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1pPr>
                <a:lvl2pPr marL="742950" indent="-285750"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2pPr>
                <a:lvl3pPr marL="1143000" indent="-228600"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3pPr>
                <a:lvl4pPr marL="1600200" indent="-228600"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4pPr>
                <a:lvl5pPr marL="2057400" indent="-228600"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</a:pPr>
                <a:r>
                  <a:rPr kumimoji="0" lang="en-US" sz="2000" dirty="0">
                    <a:solidFill>
                      <a:schemeClr val="tx1"/>
                    </a:solidFill>
                    <a:cs typeface="Arial" charset="0"/>
                  </a:rPr>
                  <a:t>Bobby</a:t>
                </a:r>
                <a:endParaRPr kumimoji="0" lang="en-US" sz="1200" noProof="1">
                  <a:solidFill>
                    <a:schemeClr val="tx1"/>
                  </a:solidFill>
                  <a:cs typeface="Arial" charset="0"/>
                </a:endParaRPr>
              </a:p>
            </p:txBody>
          </p:sp>
          <p:sp>
            <p:nvSpPr>
              <p:cNvPr id="32" name="AutoShape 4">
                <a:extLst>
                  <a:ext uri="{FF2B5EF4-FFF2-40B4-BE49-F238E27FC236}">
                    <a16:creationId xmlns:a16="http://schemas.microsoft.com/office/drawing/2014/main" id="{A91F1966-2F50-0D4C-BFB1-D2565B585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3282" y="1567802"/>
                <a:ext cx="1524000" cy="1447800"/>
              </a:xfrm>
              <a:prstGeom prst="can">
                <a:avLst>
                  <a:gd name="adj" fmla="val 250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lnSpc>
                    <a:spcPct val="100000"/>
                  </a:lnSpc>
                  <a:defRPr/>
                </a:pPr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charset="0"/>
                  </a:rPr>
                  <a:t>Repository</a:t>
                </a:r>
                <a:endParaRPr lang="bg-BG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endParaRPr>
              </a:p>
              <a:p>
                <a:pPr algn="ctr" eaLnBrk="1" hangingPunct="1">
                  <a:lnSpc>
                    <a:spcPct val="100000"/>
                  </a:lnSpc>
                  <a:defRPr/>
                </a:pPr>
                <a:endParaRPr lang="bg-BG" b="1" dirty="0">
                  <a:effectLst>
                    <a:outerShdw blurRad="38100" dist="38100" dir="2700000" algn="tl">
                      <a:srgbClr val="FFFFFF"/>
                    </a:outerShdw>
                  </a:effectLst>
                  <a:cs typeface="Arial" charset="0"/>
                </a:endParaRPr>
              </a:p>
              <a:p>
                <a:pPr algn="ctr" eaLnBrk="1" hangingPunct="1">
                  <a:lnSpc>
                    <a:spcPct val="100000"/>
                  </a:lnSpc>
                  <a:defRPr/>
                </a:pPr>
                <a:endParaRPr lang="bg-BG" b="1" dirty="0">
                  <a:effectLst>
                    <a:outerShdw blurRad="38100" dist="38100" dir="2700000" algn="tl">
                      <a:srgbClr val="FFFFFF"/>
                    </a:outerShdw>
                  </a:effectLst>
                  <a:cs typeface="Arial" charset="0"/>
                </a:endParaRPr>
              </a:p>
            </p:txBody>
          </p:sp>
          <p:cxnSp>
            <p:nvCxnSpPr>
              <p:cNvPr id="33" name="AutoShape 16">
                <a:extLst>
                  <a:ext uri="{FF2B5EF4-FFF2-40B4-BE49-F238E27FC236}">
                    <a16:creationId xmlns:a16="http://schemas.microsoft.com/office/drawing/2014/main" id="{5F6CBE97-4098-AA49-BE29-5A0D34D8FCD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9159574" y="2380746"/>
                <a:ext cx="345744" cy="2057400"/>
              </a:xfrm>
              <a:prstGeom prst="curvedConnector5">
                <a:avLst>
                  <a:gd name="adj1" fmla="val -66118"/>
                  <a:gd name="adj2" fmla="val 50000"/>
                  <a:gd name="adj3" fmla="val 166118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4" name="Text Box 17">
                <a:extLst>
                  <a:ext uri="{FF2B5EF4-FFF2-40B4-BE49-F238E27FC236}">
                    <a16:creationId xmlns:a16="http://schemas.microsoft.com/office/drawing/2014/main" id="{998E6ECF-0321-2F47-8DDF-058D966391F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299035" y="2619653"/>
                <a:ext cx="1066800" cy="3667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defRPr/>
                </a:pPr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charset="0"/>
                  </a:rPr>
                  <a:t>Update</a:t>
                </a:r>
                <a:endParaRPr lang="bg-BG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endParaRPr>
              </a:p>
            </p:txBody>
          </p:sp>
          <p:pic>
            <p:nvPicPr>
              <p:cNvPr id="35" name="Picture 31" descr="BD18200_">
                <a:extLst>
                  <a:ext uri="{FF2B5EF4-FFF2-40B4-BE49-F238E27FC236}">
                    <a16:creationId xmlns:a16="http://schemas.microsoft.com/office/drawing/2014/main" id="{BA9118B3-E02F-5940-B157-35A320BCA3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46546" y="2363118"/>
                <a:ext cx="914400" cy="1219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" name="Picture 36" descr="BD18200_">
                <a:extLst>
                  <a:ext uri="{FF2B5EF4-FFF2-40B4-BE49-F238E27FC236}">
                    <a16:creationId xmlns:a16="http://schemas.microsoft.com/office/drawing/2014/main" id="{2E2C5754-8C10-8F42-98EE-2E4420AD89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03946" y="3236574"/>
                <a:ext cx="914400" cy="1219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" name="Text Box 39">
                <a:extLst>
                  <a:ext uri="{FF2B5EF4-FFF2-40B4-BE49-F238E27FC236}">
                    <a16:creationId xmlns:a16="http://schemas.microsoft.com/office/drawing/2014/main" id="{F362E47D-53D8-F549-826E-0D12054852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22024" y="2421856"/>
                <a:ext cx="934871" cy="923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b="1" dirty="0">
                    <a:cs typeface="Arial" charset="0"/>
                  </a:rPr>
                  <a:t>Andy</a:t>
                </a:r>
              </a:p>
              <a:p>
                <a:pPr algn="ctr">
                  <a:defRPr/>
                </a:pPr>
                <a:r>
                  <a:rPr lang="en-US" b="1" dirty="0">
                    <a:cs typeface="Arial" charset="0"/>
                  </a:rPr>
                  <a:t>&amp;</a:t>
                </a:r>
                <a:endParaRPr lang="bg-BG" b="1" dirty="0">
                  <a:cs typeface="Arial" charset="0"/>
                </a:endParaRPr>
              </a:p>
              <a:p>
                <a:pPr algn="ctr">
                  <a:defRPr/>
                </a:pPr>
                <a:r>
                  <a:rPr lang="en-US" b="1" dirty="0">
                    <a:cs typeface="Arial" charset="0"/>
                  </a:rPr>
                  <a:t>Bobby</a:t>
                </a:r>
                <a:endParaRPr lang="bg-BG" b="1" dirty="0">
                  <a:cs typeface="Arial" charset="0"/>
                </a:endParaRPr>
              </a:p>
            </p:txBody>
          </p:sp>
          <p:sp>
            <p:nvSpPr>
              <p:cNvPr id="38" name="Text Box 40">
                <a:extLst>
                  <a:ext uri="{FF2B5EF4-FFF2-40B4-BE49-F238E27FC236}">
                    <a16:creationId xmlns:a16="http://schemas.microsoft.com/office/drawing/2014/main" id="{EEF5C48C-39ED-C549-8270-69184F488C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882599" y="3287374"/>
                <a:ext cx="934871" cy="923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b="1" dirty="0">
                    <a:cs typeface="Arial" charset="0"/>
                  </a:rPr>
                  <a:t>Andy</a:t>
                </a:r>
              </a:p>
              <a:p>
                <a:pPr algn="ctr">
                  <a:defRPr/>
                </a:pPr>
                <a:r>
                  <a:rPr lang="en-US" b="1" dirty="0">
                    <a:cs typeface="Arial" charset="0"/>
                  </a:rPr>
                  <a:t>&amp;</a:t>
                </a:r>
                <a:endParaRPr lang="bg-BG" b="1" dirty="0">
                  <a:cs typeface="Arial" charset="0"/>
                </a:endParaRPr>
              </a:p>
              <a:p>
                <a:pPr algn="ctr">
                  <a:defRPr/>
                </a:pPr>
                <a:r>
                  <a:rPr lang="en-US" b="1" dirty="0">
                    <a:cs typeface="Arial" charset="0"/>
                  </a:rPr>
                  <a:t>Bobby</a:t>
                </a:r>
                <a:endParaRPr lang="bg-BG" b="1" dirty="0">
                  <a:cs typeface="Arial" charset="0"/>
                </a:endParaRPr>
              </a:p>
            </p:txBody>
          </p:sp>
          <p:pic>
            <p:nvPicPr>
              <p:cNvPr id="39" name="Picture 9" descr="BD18200_">
                <a:extLst>
                  <a:ext uri="{FF2B5EF4-FFF2-40B4-BE49-F238E27FC236}">
                    <a16:creationId xmlns:a16="http://schemas.microsoft.com/office/drawing/2014/main" id="{2BD6816A-3EFA-C94C-9F77-C36D39445B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6235" y="4227174"/>
                <a:ext cx="914400" cy="1219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0" name="Text Box 27">
                <a:extLst>
                  <a:ext uri="{FF2B5EF4-FFF2-40B4-BE49-F238E27FC236}">
                    <a16:creationId xmlns:a16="http://schemas.microsoft.com/office/drawing/2014/main" id="{C568F2E6-ADEC-4648-86AC-C811A24AEF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04250" y="4293253"/>
                <a:ext cx="934871" cy="923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b="1" dirty="0">
                    <a:cs typeface="Arial" charset="0"/>
                  </a:rPr>
                  <a:t>Andy</a:t>
                </a:r>
              </a:p>
              <a:p>
                <a:pPr algn="ctr">
                  <a:defRPr/>
                </a:pPr>
                <a:r>
                  <a:rPr lang="en-US" b="1" dirty="0">
                    <a:cs typeface="Arial" charset="0"/>
                  </a:rPr>
                  <a:t>&amp;</a:t>
                </a:r>
                <a:endParaRPr lang="bg-BG" b="1" dirty="0">
                  <a:cs typeface="Arial" charset="0"/>
                </a:endParaRPr>
              </a:p>
              <a:p>
                <a:pPr algn="ctr">
                  <a:defRPr/>
                </a:pPr>
                <a:r>
                  <a:rPr lang="en-US" b="1" dirty="0">
                    <a:cs typeface="Arial" charset="0"/>
                  </a:rPr>
                  <a:t>Bobby</a:t>
                </a:r>
                <a:endParaRPr lang="bg-BG" b="1" dirty="0">
                  <a:cs typeface="Arial" charset="0"/>
                </a:endParaRPr>
              </a:p>
            </p:txBody>
          </p:sp>
        </p:grpSp>
        <p:sp>
          <p:nvSpPr>
            <p:cNvPr id="28" name="Text Box 21">
              <a:extLst>
                <a:ext uri="{FF2B5EF4-FFF2-40B4-BE49-F238E27FC236}">
                  <a16:creationId xmlns:a16="http://schemas.microsoft.com/office/drawing/2014/main" id="{247E7397-3045-A244-A99E-C515EE36F9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1001" y="5928071"/>
              <a:ext cx="827471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4000" b="1">
                  <a:solidFill>
                    <a:srgbClr val="000000"/>
                  </a:solidFill>
                  <a:latin typeface="Arial" charset="0"/>
                </a:defRPr>
              </a:lvl1pPr>
              <a:lvl2pPr marL="742950" indent="-285750">
                <a:defRPr kumimoji="1" sz="4000" b="1">
                  <a:solidFill>
                    <a:srgbClr val="000000"/>
                  </a:solidFill>
                  <a:latin typeface="Arial" charset="0"/>
                </a:defRPr>
              </a:lvl2pPr>
              <a:lvl3pPr marL="11430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3pPr>
              <a:lvl4pPr marL="16002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4pPr>
              <a:lvl5pPr marL="20574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kumimoji="0" lang="en-US" sz="2000" dirty="0">
                  <a:solidFill>
                    <a:schemeClr val="tx1"/>
                  </a:solidFill>
                  <a:cs typeface="Arial" charset="0"/>
                </a:rPr>
                <a:t>Andy</a:t>
              </a:r>
              <a:endParaRPr kumimoji="0" lang="en-US" sz="1200" noProof="1">
                <a:solidFill>
                  <a:schemeClr val="tx1"/>
                </a:solidFill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5885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1. Tổng quan về hệ thống quản lý phiên bản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B9C23E-0D50-F444-8F49-530A3A1E5951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84A6F34-48AA-984E-85DE-B3D32CFDEDCD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786F8281-464C-3F40-B5FD-86A8A8AA53E4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A8171DC-56AD-5C46-B93D-D8EAAC223D82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Hệ thống quản lý phiên bản phân tán (DVCS)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7F72B65-2356-AB4E-9580-7838231950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1" y="1676400"/>
            <a:ext cx="6537387" cy="43236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2D7ED3-A439-C449-8F2E-E119E2ABDC5F}"/>
              </a:ext>
            </a:extLst>
          </p:cNvPr>
          <p:cNvSpPr txBox="1"/>
          <p:nvPr/>
        </p:nvSpPr>
        <p:spPr>
          <a:xfrm>
            <a:off x="2667000" y="6019800"/>
            <a:ext cx="6781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400">
                <a:latin typeface="Times New Roman" charset="0"/>
                <a:ea typeface="Times New Roman" charset="0"/>
                <a:cs typeface="Times New Roman" charset="0"/>
                <a:sym typeface="Wingdings" pitchFamily="2" charset="2"/>
              </a:rPr>
              <a:t></a:t>
            </a: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 Các công cụ: Git, Mercurial, </a:t>
            </a:r>
            <a:r>
              <a:rPr lang="mr-IN" sz="2400"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992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1. Tổng quan về hệ thống quản lý phiên bản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B9C23E-0D50-F444-8F49-530A3A1E5951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84A6F34-48AA-984E-85DE-B3D32CFDEDCD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786F8281-464C-3F40-B5FD-86A8A8AA53E4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A8171DC-56AD-5C46-B93D-D8EAAC223D82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Hệ thống quản lý phiên bản phân tán (DVCS)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F080038-8732-4743-BE3E-B89EED3F3811}"/>
              </a:ext>
            </a:extLst>
          </p:cNvPr>
          <p:cNvSpPr txBox="1"/>
          <p:nvPr/>
        </p:nvSpPr>
        <p:spPr>
          <a:xfrm>
            <a:off x="1752600" y="1629251"/>
            <a:ext cx="96012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 algn="just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Mỗi user làm việc trên một local repository nên </a:t>
            </a:r>
            <a:r>
              <a:rPr lang="en-US" sz="2400" b="1" i="1">
                <a:latin typeface="Times New Roman" charset="0"/>
                <a:ea typeface="Times New Roman" charset="0"/>
                <a:cs typeface="Times New Roman" charset="0"/>
              </a:rPr>
              <a:t>không xảy ra trường hợp conflict mã nguồn ở local</a:t>
            </a: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265113" indent="-265113" algn="just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Local repository sẽ push mã nguồn lên remote repository =&gt; conflict mã nguồn.</a:t>
            </a:r>
          </a:p>
        </p:txBody>
      </p:sp>
    </p:spTree>
    <p:extLst>
      <p:ext uri="{BB962C8B-B14F-4D97-AF65-F5344CB8AC3E}">
        <p14:creationId xmlns:p14="http://schemas.microsoft.com/office/powerpoint/2010/main" val="397043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1. Tổng quan về hệ thống quản lý phiên bản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B9C23E-0D50-F444-8F49-530A3A1E5951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84A6F34-48AA-984E-85DE-B3D32CFDEDCD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786F8281-464C-3F40-B5FD-86A8A8AA53E4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A8171DC-56AD-5C46-B93D-D8EAAC223D82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Hệ thống quản lý phiên bản phân tán (DVCS)</a:t>
              </a:r>
            </a:p>
          </p:txBody>
        </p:sp>
      </p:grpSp>
      <p:sp>
        <p:nvSpPr>
          <p:cNvPr id="9" name="Text Box 11">
            <a:extLst>
              <a:ext uri="{FF2B5EF4-FFF2-40B4-BE49-F238E27FC236}">
                <a16:creationId xmlns:a16="http://schemas.microsoft.com/office/drawing/2014/main" id="{B4317F60-EF42-AA48-B73E-9B5240E409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8672" y="1752600"/>
            <a:ext cx="3918728" cy="1323439"/>
          </a:xfrm>
          <a:prstGeom prst="rect">
            <a:avLst/>
          </a:prstGeom>
          <a:noFill/>
          <a:ln w="9525">
            <a:solidFill>
              <a:srgbClr val="0070C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Andy and Bobby clone the remote repository locally.</a:t>
            </a:r>
            <a:endParaRPr lang="bg-BG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They both have the same files in their local repositories.</a:t>
            </a:r>
            <a:endParaRPr lang="bg-BG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36AAB83-4799-0646-BF34-26590D050080}"/>
              </a:ext>
            </a:extLst>
          </p:cNvPr>
          <p:cNvGrpSpPr/>
          <p:nvPr/>
        </p:nvGrpSpPr>
        <p:grpSpPr>
          <a:xfrm>
            <a:off x="3048000" y="1676400"/>
            <a:ext cx="8115300" cy="4648190"/>
            <a:chOff x="3753094" y="1393674"/>
            <a:chExt cx="8115300" cy="4648190"/>
          </a:xfrm>
        </p:grpSpPr>
        <p:pic>
          <p:nvPicPr>
            <p:cNvPr id="12" name="Picture 2" descr="MCj04114760000[1]">
              <a:extLst>
                <a:ext uri="{FF2B5EF4-FFF2-40B4-BE49-F238E27FC236}">
                  <a16:creationId xmlns:a16="http://schemas.microsoft.com/office/drawing/2014/main" id="{3974F19C-4737-9F43-9E5F-E8C16E5BC2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3094" y="4679730"/>
              <a:ext cx="1524000" cy="1133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AutoShape 4">
              <a:extLst>
                <a:ext uri="{FF2B5EF4-FFF2-40B4-BE49-F238E27FC236}">
                  <a16:creationId xmlns:a16="http://schemas.microsoft.com/office/drawing/2014/main" id="{B1AB026C-D562-E940-973C-D57871F8D9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2624" y="1393674"/>
              <a:ext cx="1524000" cy="1447800"/>
            </a:xfrm>
            <a:prstGeom prst="can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  <a:defRPr/>
              </a:pPr>
              <a:b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</a:b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Remo te</a:t>
              </a:r>
              <a:b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</a:b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 Repository</a:t>
              </a:r>
              <a:br>
                <a:rPr lang="bg-BG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</a:br>
              <a:r>
                <a:rPr lang="bg-BG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(</a:t>
              </a: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Server</a:t>
              </a:r>
              <a:r>
                <a:rPr lang="bg-BG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)</a:t>
              </a:r>
              <a:endParaRPr lang="bg-BG" b="1" dirty="0"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endParaRPr>
            </a:p>
            <a:p>
              <a:pPr algn="ctr" eaLnBrk="1" hangingPunct="1">
                <a:lnSpc>
                  <a:spcPct val="100000"/>
                </a:lnSpc>
                <a:defRPr/>
              </a:pPr>
              <a:r>
                <a:rPr lang="en-US" b="1" dirty="0">
                  <a:effectLst>
                    <a:outerShdw blurRad="38100" dist="38100" dir="2700000" algn="tl">
                      <a:srgbClr val="FFFFFF"/>
                    </a:outerShdw>
                  </a:effectLst>
                  <a:cs typeface="Arial" charset="0"/>
                </a:rPr>
                <a:t>     </a:t>
              </a:r>
              <a:endParaRPr lang="bg-BG" b="1" dirty="0"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endParaRPr>
            </a:p>
          </p:txBody>
        </p:sp>
        <p:pic>
          <p:nvPicPr>
            <p:cNvPr id="14" name="Picture 14" descr="MCj03871500000[1]">
              <a:extLst>
                <a:ext uri="{FF2B5EF4-FFF2-40B4-BE49-F238E27FC236}">
                  <a16:creationId xmlns:a16="http://schemas.microsoft.com/office/drawing/2014/main" id="{8AB381C8-E289-5D4E-9998-CC35420E87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4394" y="4513648"/>
              <a:ext cx="1524000" cy="1524000"/>
            </a:xfrm>
            <a:prstGeom prst="roundRect">
              <a:avLst>
                <a:gd name="adj" fmla="val 7316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 Box 20">
              <a:extLst>
                <a:ext uri="{FF2B5EF4-FFF2-40B4-BE49-F238E27FC236}">
                  <a16:creationId xmlns:a16="http://schemas.microsoft.com/office/drawing/2014/main" id="{46A7E588-A6E9-924E-A258-D412C238F4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6882" y="4277512"/>
              <a:ext cx="827471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4000" b="1">
                  <a:solidFill>
                    <a:srgbClr val="000000"/>
                  </a:solidFill>
                  <a:latin typeface="Arial" charset="0"/>
                </a:defRPr>
              </a:lvl1pPr>
              <a:lvl2pPr marL="742950" indent="-285750">
                <a:defRPr kumimoji="1" sz="4000" b="1">
                  <a:solidFill>
                    <a:srgbClr val="000000"/>
                  </a:solidFill>
                  <a:latin typeface="Arial" charset="0"/>
                </a:defRPr>
              </a:lvl2pPr>
              <a:lvl3pPr marL="11430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3pPr>
              <a:lvl4pPr marL="16002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4pPr>
              <a:lvl5pPr marL="20574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kumimoji="0" lang="en-US" sz="2000" dirty="0">
                  <a:solidFill>
                    <a:schemeClr val="tx1"/>
                  </a:solidFill>
                  <a:cs typeface="Arial" charset="0"/>
                </a:rPr>
                <a:t>Andy</a:t>
              </a:r>
              <a:endParaRPr kumimoji="0" lang="en-US" sz="1200" noProof="1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6" name="Text Box 21">
              <a:extLst>
                <a:ext uri="{FF2B5EF4-FFF2-40B4-BE49-F238E27FC236}">
                  <a16:creationId xmlns:a16="http://schemas.microsoft.com/office/drawing/2014/main" id="{18581763-4246-9E4A-BC62-0D12DA57F9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14111" y="3954125"/>
              <a:ext cx="98456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4000" b="1">
                  <a:solidFill>
                    <a:srgbClr val="000000"/>
                  </a:solidFill>
                  <a:latin typeface="Arial" charset="0"/>
                </a:defRPr>
              </a:lvl1pPr>
              <a:lvl2pPr marL="742950" indent="-285750">
                <a:defRPr kumimoji="1" sz="4000" b="1">
                  <a:solidFill>
                    <a:srgbClr val="000000"/>
                  </a:solidFill>
                  <a:latin typeface="Arial" charset="0"/>
                </a:defRPr>
              </a:lvl2pPr>
              <a:lvl3pPr marL="11430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3pPr>
              <a:lvl4pPr marL="16002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4pPr>
              <a:lvl5pPr marL="20574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kumimoji="0" lang="en-US" sz="2000" dirty="0">
                  <a:solidFill>
                    <a:schemeClr val="tx1"/>
                  </a:solidFill>
                  <a:cs typeface="Arial" charset="0"/>
                </a:rPr>
                <a:t>Bobby</a:t>
              </a:r>
              <a:endParaRPr kumimoji="0" lang="en-US" sz="1200" noProof="1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7" name="AutoShape 4">
              <a:extLst>
                <a:ext uri="{FF2B5EF4-FFF2-40B4-BE49-F238E27FC236}">
                  <a16:creationId xmlns:a16="http://schemas.microsoft.com/office/drawing/2014/main" id="{4B135886-C9CF-3542-BE9A-0C72C93E7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4794" y="4594064"/>
              <a:ext cx="1524000" cy="1447800"/>
            </a:xfrm>
            <a:prstGeom prst="can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  <a:defRPr/>
              </a:pPr>
              <a:b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</a:b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Local</a:t>
              </a:r>
              <a:b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</a:b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 Repository</a:t>
              </a:r>
            </a:p>
            <a:p>
              <a:pPr algn="ctr" eaLnBrk="1" hangingPunct="1">
                <a:lnSpc>
                  <a:spcPct val="100000"/>
                </a:lnSpc>
                <a:defRPr/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(Andy)</a:t>
              </a:r>
              <a:endParaRPr lang="bg-BG" b="1" dirty="0"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endParaRPr>
            </a:p>
            <a:p>
              <a:pPr algn="ctr" eaLnBrk="1" hangingPunct="1">
                <a:lnSpc>
                  <a:spcPct val="100000"/>
                </a:lnSpc>
                <a:defRPr/>
              </a:pPr>
              <a:endParaRPr lang="bg-BG" b="1" dirty="0"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endParaRPr>
            </a:p>
          </p:txBody>
        </p:sp>
        <p:sp>
          <p:nvSpPr>
            <p:cNvPr id="18" name="AutoShape 4">
              <a:extLst>
                <a:ext uri="{FF2B5EF4-FFF2-40B4-BE49-F238E27FC236}">
                  <a16:creationId xmlns:a16="http://schemas.microsoft.com/office/drawing/2014/main" id="{2A8C79DB-5198-534B-851B-E7432538B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8394" y="4594064"/>
              <a:ext cx="1524000" cy="1447800"/>
            </a:xfrm>
            <a:prstGeom prst="can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  <a:defRPr/>
              </a:pPr>
              <a:b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</a:b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Local</a:t>
              </a:r>
              <a:b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</a:b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 Repository</a:t>
              </a:r>
            </a:p>
            <a:p>
              <a:pPr algn="ctr" eaLnBrk="1" hangingPunct="1">
                <a:lnSpc>
                  <a:spcPct val="100000"/>
                </a:lnSpc>
                <a:defRPr/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(Bobby)</a:t>
              </a:r>
              <a:endParaRPr lang="bg-BG" b="1" dirty="0"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endParaRPr>
            </a:p>
            <a:p>
              <a:pPr algn="ctr" eaLnBrk="1" hangingPunct="1">
                <a:lnSpc>
                  <a:spcPct val="100000"/>
                </a:lnSpc>
                <a:defRPr/>
              </a:pPr>
              <a:endParaRPr lang="bg-BG" b="1" dirty="0"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endParaRPr>
            </a:p>
          </p:txBody>
        </p:sp>
        <p:cxnSp>
          <p:nvCxnSpPr>
            <p:cNvPr id="19" name="AutoShape 12">
              <a:extLst>
                <a:ext uri="{FF2B5EF4-FFF2-40B4-BE49-F238E27FC236}">
                  <a16:creationId xmlns:a16="http://schemas.microsoft.com/office/drawing/2014/main" id="{E9E8088A-F337-944B-BC6E-F6E26A4FA771}"/>
                </a:ext>
              </a:extLst>
            </p:cNvPr>
            <p:cNvCxnSpPr>
              <a:cxnSpLocks noChangeShapeType="1"/>
              <a:stCxn id="18" idx="3"/>
              <a:endCxn id="30" idx="1"/>
            </p:cNvCxnSpPr>
            <p:nvPr/>
          </p:nvCxnSpPr>
          <p:spPr bwMode="auto">
            <a:xfrm rot="5400000">
              <a:off x="6354414" y="3173854"/>
              <a:ext cx="1752590" cy="1087830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AutoShape 12">
              <a:extLst>
                <a:ext uri="{FF2B5EF4-FFF2-40B4-BE49-F238E27FC236}">
                  <a16:creationId xmlns:a16="http://schemas.microsoft.com/office/drawing/2014/main" id="{96C77660-A1C8-2C49-982D-CAF407291E57}"/>
                </a:ext>
              </a:extLst>
            </p:cNvPr>
            <p:cNvCxnSpPr>
              <a:cxnSpLocks noChangeShapeType="1"/>
              <a:stCxn id="13" idx="3"/>
              <a:endCxn id="18" idx="1"/>
            </p:cNvCxnSpPr>
            <p:nvPr/>
          </p:nvCxnSpPr>
          <p:spPr bwMode="auto">
            <a:xfrm rot="16200000" flipH="1">
              <a:off x="7421214" y="3194884"/>
              <a:ext cx="1752590" cy="1045770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" name="Text Box 17">
              <a:extLst>
                <a:ext uri="{FF2B5EF4-FFF2-40B4-BE49-F238E27FC236}">
                  <a16:creationId xmlns:a16="http://schemas.microsoft.com/office/drawing/2014/main" id="{C0C86EC0-E954-F448-ACAD-9CF3EB65F6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82194" y="3312952"/>
              <a:ext cx="10668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defRPr/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Clone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endParaRPr>
            </a:p>
          </p:txBody>
        </p:sp>
        <p:sp>
          <p:nvSpPr>
            <p:cNvPr id="22" name="Text Box 17">
              <a:extLst>
                <a:ext uri="{FF2B5EF4-FFF2-40B4-BE49-F238E27FC236}">
                  <a16:creationId xmlns:a16="http://schemas.microsoft.com/office/drawing/2014/main" id="{C6640A05-F091-A648-BC5A-8B5BC6DDCA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58194" y="3312952"/>
              <a:ext cx="10668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 eaLnBrk="1" hangingPunct="1">
                <a:lnSpc>
                  <a:spcPct val="100000"/>
                </a:lnSpc>
                <a:spcBef>
                  <a:spcPct val="50000"/>
                </a:spcBef>
                <a:defRPr/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Clone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endParaRPr>
            </a:p>
          </p:txBody>
        </p:sp>
        <p:grpSp>
          <p:nvGrpSpPr>
            <p:cNvPr id="23" name="Group 6">
              <a:extLst>
                <a:ext uri="{FF2B5EF4-FFF2-40B4-BE49-F238E27FC236}">
                  <a16:creationId xmlns:a16="http://schemas.microsoft.com/office/drawing/2014/main" id="{0818012C-1B1C-8A4F-B761-C7FE824961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10794" y="2384264"/>
              <a:ext cx="659081" cy="857992"/>
              <a:chOff x="2400" y="1488"/>
              <a:chExt cx="576" cy="768"/>
            </a:xfrm>
          </p:grpSpPr>
          <p:pic>
            <p:nvPicPr>
              <p:cNvPr id="30" name="Picture 7" descr="BD18200_">
                <a:extLst>
                  <a:ext uri="{FF2B5EF4-FFF2-40B4-BE49-F238E27FC236}">
                    <a16:creationId xmlns:a16="http://schemas.microsoft.com/office/drawing/2014/main" id="{464ECBDE-912B-E74D-8265-C2B64AEA4B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0" y="1488"/>
                <a:ext cx="576" cy="7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" name="Text Box 8">
                <a:extLst>
                  <a:ext uri="{FF2B5EF4-FFF2-40B4-BE49-F238E27FC236}">
                    <a16:creationId xmlns:a16="http://schemas.microsoft.com/office/drawing/2014/main" id="{03E3D42C-4C66-404A-984E-463AD17764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96" y="1632"/>
                <a:ext cx="314" cy="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b="1" dirty="0">
                    <a:cs typeface="Arial" charset="0"/>
                  </a:rPr>
                  <a:t>A</a:t>
                </a:r>
              </a:p>
            </p:txBody>
          </p:sp>
        </p:grpSp>
        <p:grpSp>
          <p:nvGrpSpPr>
            <p:cNvPr id="24" name="Group 6">
              <a:extLst>
                <a:ext uri="{FF2B5EF4-FFF2-40B4-BE49-F238E27FC236}">
                  <a16:creationId xmlns:a16="http://schemas.microsoft.com/office/drawing/2014/main" id="{EA3DF55A-F3B5-8F4D-9C5E-A5816296C5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42114" y="4192056"/>
              <a:ext cx="659081" cy="857992"/>
              <a:chOff x="2400" y="1488"/>
              <a:chExt cx="576" cy="768"/>
            </a:xfrm>
          </p:grpSpPr>
          <p:pic>
            <p:nvPicPr>
              <p:cNvPr id="28" name="Picture 7" descr="BD18200_">
                <a:extLst>
                  <a:ext uri="{FF2B5EF4-FFF2-40B4-BE49-F238E27FC236}">
                    <a16:creationId xmlns:a16="http://schemas.microsoft.com/office/drawing/2014/main" id="{791A8AEF-FD47-9743-8197-04D833F881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0" y="1488"/>
                <a:ext cx="576" cy="7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" name="Text Box 8">
                <a:extLst>
                  <a:ext uri="{FF2B5EF4-FFF2-40B4-BE49-F238E27FC236}">
                    <a16:creationId xmlns:a16="http://schemas.microsoft.com/office/drawing/2014/main" id="{33DEDC4D-826F-9A48-9BFF-B3BFCF0DE8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96" y="1632"/>
                <a:ext cx="314" cy="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b="1" dirty="0">
                    <a:cs typeface="Arial" charset="0"/>
                  </a:rPr>
                  <a:t>A</a:t>
                </a:r>
              </a:p>
            </p:txBody>
          </p:sp>
        </p:grpSp>
        <p:grpSp>
          <p:nvGrpSpPr>
            <p:cNvPr id="25" name="Group 6">
              <a:extLst>
                <a:ext uri="{FF2B5EF4-FFF2-40B4-BE49-F238E27FC236}">
                  <a16:creationId xmlns:a16="http://schemas.microsoft.com/office/drawing/2014/main" id="{39FB2795-BC4D-F54F-821C-28F078A18A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75714" y="4190571"/>
              <a:ext cx="659081" cy="857992"/>
              <a:chOff x="2400" y="1488"/>
              <a:chExt cx="576" cy="768"/>
            </a:xfrm>
          </p:grpSpPr>
          <p:pic>
            <p:nvPicPr>
              <p:cNvPr id="26" name="Picture 7" descr="BD18200_">
                <a:extLst>
                  <a:ext uri="{FF2B5EF4-FFF2-40B4-BE49-F238E27FC236}">
                    <a16:creationId xmlns:a16="http://schemas.microsoft.com/office/drawing/2014/main" id="{093BECAD-E30F-EE4C-B2EB-D6FA929D45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0" y="1488"/>
                <a:ext cx="576" cy="7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" name="Text Box 8">
                <a:extLst>
                  <a:ext uri="{FF2B5EF4-FFF2-40B4-BE49-F238E27FC236}">
                    <a16:creationId xmlns:a16="http://schemas.microsoft.com/office/drawing/2014/main" id="{2F2BBEC3-A3F1-674D-B5C9-6B16CDA098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96" y="1632"/>
                <a:ext cx="314" cy="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b="1" dirty="0">
                    <a:cs typeface="Arial" charset="0"/>
                  </a:rPr>
                  <a:t>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12459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1. Tổng quan về hệ thống quản lý phiên bản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B9C23E-0D50-F444-8F49-530A3A1E5951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84A6F34-48AA-984E-85DE-B3D32CFDEDCD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786F8281-464C-3F40-B5FD-86A8A8AA53E4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A8171DC-56AD-5C46-B93D-D8EAAC223D82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Hệ thống quản lý phiên bản phân tán (DVCS)</a:t>
              </a:r>
            </a:p>
          </p:txBody>
        </p:sp>
      </p:grpSp>
      <p:sp>
        <p:nvSpPr>
          <p:cNvPr id="9" name="Text Box 11">
            <a:extLst>
              <a:ext uri="{FF2B5EF4-FFF2-40B4-BE49-F238E27FC236}">
                <a16:creationId xmlns:a16="http://schemas.microsoft.com/office/drawing/2014/main" id="{D8351AF9-8FC8-0246-BD12-097E9D2CAA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4558" y="1806714"/>
            <a:ext cx="2892426" cy="707886"/>
          </a:xfrm>
          <a:prstGeom prst="rect">
            <a:avLst/>
          </a:prstGeom>
          <a:noFill/>
          <a:ln w="9525">
            <a:solidFill>
              <a:srgbClr val="0070C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Andy and Bobby work locally on a certain file A.</a:t>
            </a:r>
            <a:endParaRPr lang="bg-BG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A5D95A-69EA-AD46-AE48-B2C774689737}"/>
              </a:ext>
            </a:extLst>
          </p:cNvPr>
          <p:cNvGrpSpPr/>
          <p:nvPr/>
        </p:nvGrpSpPr>
        <p:grpSpPr>
          <a:xfrm>
            <a:off x="2066584" y="1752600"/>
            <a:ext cx="8906216" cy="4571990"/>
            <a:chOff x="3309652" y="1265644"/>
            <a:chExt cx="8906216" cy="457199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D30DFA5-7465-3142-BCDD-BEF85A0DD94E}"/>
                </a:ext>
              </a:extLst>
            </p:cNvPr>
            <p:cNvGrpSpPr/>
            <p:nvPr/>
          </p:nvGrpSpPr>
          <p:grpSpPr>
            <a:xfrm>
              <a:off x="5815066" y="1265644"/>
              <a:ext cx="3810001" cy="4190990"/>
              <a:chOff x="5815066" y="1265644"/>
              <a:chExt cx="3810001" cy="4190990"/>
            </a:xfrm>
          </p:grpSpPr>
          <p:sp>
            <p:nvSpPr>
              <p:cNvPr id="26" name="AutoShape 4">
                <a:extLst>
                  <a:ext uri="{FF2B5EF4-FFF2-40B4-BE49-F238E27FC236}">
                    <a16:creationId xmlns:a16="http://schemas.microsoft.com/office/drawing/2014/main" id="{D0088B53-EC32-2247-B51F-5F0FA33CD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04606" y="1265644"/>
                <a:ext cx="1524000" cy="1447800"/>
              </a:xfrm>
              <a:prstGeom prst="can">
                <a:avLst>
                  <a:gd name="adj" fmla="val 250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b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charset="0"/>
                  </a:rPr>
                </a:br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charset="0"/>
                  </a:rPr>
                  <a:t>Remote</a:t>
                </a:r>
                <a:b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charset="0"/>
                  </a:rPr>
                </a:br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charset="0"/>
                  </a:rPr>
                  <a:t> Repository</a:t>
                </a:r>
                <a:br>
                  <a:rPr lang="bg-BG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charset="0"/>
                  </a:rPr>
                </a:br>
                <a:r>
                  <a:rPr lang="bg-BG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charset="0"/>
                  </a:rPr>
                  <a:t>(</a:t>
                </a:r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charset="0"/>
                  </a:rPr>
                  <a:t>Server</a:t>
                </a:r>
                <a:r>
                  <a:rPr lang="bg-BG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charset="0"/>
                  </a:rPr>
                  <a:t>)</a:t>
                </a:r>
                <a:endParaRPr lang="bg-BG" b="1" dirty="0">
                  <a:effectLst>
                    <a:outerShdw blurRad="38100" dist="38100" dir="2700000" algn="tl">
                      <a:srgbClr val="FFFFFF"/>
                    </a:outerShdw>
                  </a:effectLst>
                  <a:cs typeface="Arial" charset="0"/>
                </a:endParaRPr>
              </a:p>
              <a:p>
                <a:pPr algn="ctr" eaLnBrk="1" hangingPunct="1">
                  <a:lnSpc>
                    <a:spcPct val="100000"/>
                  </a:lnSpc>
                  <a:defRPr/>
                </a:pPr>
                <a:endParaRPr lang="bg-BG" b="1" dirty="0">
                  <a:effectLst>
                    <a:outerShdw blurRad="38100" dist="38100" dir="2700000" algn="tl">
                      <a:srgbClr val="FFFFFF"/>
                    </a:outerShdw>
                  </a:effectLst>
                  <a:cs typeface="Arial" charset="0"/>
                </a:endParaRPr>
              </a:p>
            </p:txBody>
          </p:sp>
          <p:sp>
            <p:nvSpPr>
              <p:cNvPr id="27" name="AutoShape 4">
                <a:extLst>
                  <a:ext uri="{FF2B5EF4-FFF2-40B4-BE49-F238E27FC236}">
                    <a16:creationId xmlns:a16="http://schemas.microsoft.com/office/drawing/2014/main" id="{F60C6E9A-25AB-4042-832E-466E56F7E8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5066" y="4008834"/>
                <a:ext cx="1524000" cy="1447800"/>
              </a:xfrm>
              <a:prstGeom prst="can">
                <a:avLst>
                  <a:gd name="adj" fmla="val 250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lnSpc>
                    <a:spcPct val="100000"/>
                  </a:lnSpc>
                  <a:defRPr/>
                </a:pPr>
                <a:b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charset="0"/>
                  </a:rPr>
                </a:br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charset="0"/>
                  </a:rPr>
                  <a:t>Local</a:t>
                </a:r>
                <a:b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charset="0"/>
                  </a:rPr>
                </a:br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charset="0"/>
                  </a:rPr>
                  <a:t> Repository</a:t>
                </a:r>
              </a:p>
              <a:p>
                <a:pPr algn="ctr" eaLnBrk="1" hangingPunct="1">
                  <a:lnSpc>
                    <a:spcPct val="100000"/>
                  </a:lnSpc>
                  <a:defRPr/>
                </a:pPr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charset="0"/>
                  </a:rPr>
                  <a:t>(Andy)</a:t>
                </a:r>
                <a:endParaRPr lang="bg-BG" b="1" dirty="0">
                  <a:effectLst>
                    <a:outerShdw blurRad="38100" dist="38100" dir="2700000" algn="tl">
                      <a:srgbClr val="FFFFFF"/>
                    </a:outerShdw>
                  </a:effectLst>
                  <a:cs typeface="Arial" charset="0"/>
                </a:endParaRPr>
              </a:p>
              <a:p>
                <a:pPr algn="ctr" eaLnBrk="1" hangingPunct="1">
                  <a:lnSpc>
                    <a:spcPct val="100000"/>
                  </a:lnSpc>
                  <a:defRPr/>
                </a:pPr>
                <a:endParaRPr lang="bg-BG" b="1" dirty="0">
                  <a:effectLst>
                    <a:outerShdw blurRad="38100" dist="38100" dir="2700000" algn="tl">
                      <a:srgbClr val="FFFFFF"/>
                    </a:outerShdw>
                  </a:effectLst>
                  <a:cs typeface="Arial" charset="0"/>
                </a:endParaRPr>
              </a:p>
            </p:txBody>
          </p:sp>
          <p:sp>
            <p:nvSpPr>
              <p:cNvPr id="28" name="AutoShape 4">
                <a:extLst>
                  <a:ext uri="{FF2B5EF4-FFF2-40B4-BE49-F238E27FC236}">
                    <a16:creationId xmlns:a16="http://schemas.microsoft.com/office/drawing/2014/main" id="{617BCE92-BEB1-E34A-A033-60089DA759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8666" y="4008834"/>
                <a:ext cx="1524000" cy="1447800"/>
              </a:xfrm>
              <a:prstGeom prst="can">
                <a:avLst>
                  <a:gd name="adj" fmla="val 250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lnSpc>
                    <a:spcPct val="100000"/>
                  </a:lnSpc>
                  <a:defRPr/>
                </a:pPr>
                <a:b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charset="0"/>
                  </a:rPr>
                </a:br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charset="0"/>
                  </a:rPr>
                  <a:t>Local</a:t>
                </a:r>
                <a:b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charset="0"/>
                  </a:rPr>
                </a:br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charset="0"/>
                  </a:rPr>
                  <a:t> Repository</a:t>
                </a:r>
              </a:p>
              <a:p>
                <a:pPr algn="ctr" eaLnBrk="1" hangingPunct="1">
                  <a:lnSpc>
                    <a:spcPct val="100000"/>
                  </a:lnSpc>
                  <a:defRPr/>
                </a:pPr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charset="0"/>
                  </a:rPr>
                  <a:t>(Bobby)</a:t>
                </a:r>
                <a:endParaRPr lang="bg-BG" b="1" dirty="0">
                  <a:effectLst>
                    <a:outerShdw blurRad="38100" dist="38100" dir="2700000" algn="tl">
                      <a:srgbClr val="FFFFFF"/>
                    </a:outerShdw>
                  </a:effectLst>
                  <a:cs typeface="Arial" charset="0"/>
                </a:endParaRPr>
              </a:p>
              <a:p>
                <a:pPr algn="ctr" eaLnBrk="1" hangingPunct="1">
                  <a:lnSpc>
                    <a:spcPct val="100000"/>
                  </a:lnSpc>
                  <a:defRPr/>
                </a:pPr>
                <a:endParaRPr lang="bg-BG" b="1" dirty="0">
                  <a:effectLst>
                    <a:outerShdw blurRad="38100" dist="38100" dir="2700000" algn="tl">
                      <a:srgbClr val="FFFFFF"/>
                    </a:outerShdw>
                  </a:effectLst>
                  <a:cs typeface="Arial" charset="0"/>
                </a:endParaRPr>
              </a:p>
            </p:txBody>
          </p:sp>
          <p:grpSp>
            <p:nvGrpSpPr>
              <p:cNvPr id="29" name="Group 6">
                <a:extLst>
                  <a:ext uri="{FF2B5EF4-FFF2-40B4-BE49-F238E27FC236}">
                    <a16:creationId xmlns:a16="http://schemas.microsoft.com/office/drawing/2014/main" id="{96940917-0F02-E741-A730-886B2401B2D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102776" y="2256234"/>
                <a:ext cx="659081" cy="857992"/>
                <a:chOff x="2400" y="1488"/>
                <a:chExt cx="576" cy="768"/>
              </a:xfrm>
            </p:grpSpPr>
            <p:pic>
              <p:nvPicPr>
                <p:cNvPr id="36" name="Picture 7" descr="BD18200_">
                  <a:extLst>
                    <a:ext uri="{FF2B5EF4-FFF2-40B4-BE49-F238E27FC236}">
                      <a16:creationId xmlns:a16="http://schemas.microsoft.com/office/drawing/2014/main" id="{E7961A62-FACD-7C47-AFF6-2F5A0BC2AA4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00" y="1488"/>
                  <a:ext cx="576" cy="7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7" name="Text Box 8">
                  <a:extLst>
                    <a:ext uri="{FF2B5EF4-FFF2-40B4-BE49-F238E27FC236}">
                      <a16:creationId xmlns:a16="http://schemas.microsoft.com/office/drawing/2014/main" id="{6B8EDB74-413F-264C-8E54-FFAF3A294D9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96" y="1632"/>
                  <a:ext cx="314" cy="3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US" b="1" dirty="0">
                      <a:cs typeface="Arial" charset="0"/>
                    </a:rPr>
                    <a:t>A</a:t>
                  </a:r>
                </a:p>
              </p:txBody>
            </p:sp>
          </p:grpSp>
          <p:grpSp>
            <p:nvGrpSpPr>
              <p:cNvPr id="30" name="Group 6">
                <a:extLst>
                  <a:ext uri="{FF2B5EF4-FFF2-40B4-BE49-F238E27FC236}">
                    <a16:creationId xmlns:a16="http://schemas.microsoft.com/office/drawing/2014/main" id="{5E24D7A8-EB84-104D-A1AD-919C791B3E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32386" y="3606826"/>
                <a:ext cx="659081" cy="857992"/>
                <a:chOff x="2400" y="1488"/>
                <a:chExt cx="576" cy="768"/>
              </a:xfrm>
            </p:grpSpPr>
            <p:pic>
              <p:nvPicPr>
                <p:cNvPr id="34" name="Picture 7" descr="BD18200_">
                  <a:extLst>
                    <a:ext uri="{FF2B5EF4-FFF2-40B4-BE49-F238E27FC236}">
                      <a16:creationId xmlns:a16="http://schemas.microsoft.com/office/drawing/2014/main" id="{AA923516-0A6F-F14A-BEA4-5BD9DB86184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00" y="1488"/>
                  <a:ext cx="576" cy="7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5" name="Text Box 8">
                  <a:extLst>
                    <a:ext uri="{FF2B5EF4-FFF2-40B4-BE49-F238E27FC236}">
                      <a16:creationId xmlns:a16="http://schemas.microsoft.com/office/drawing/2014/main" id="{DDC4A41D-F28A-EC41-90AF-E31B5A595F8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96" y="1632"/>
                  <a:ext cx="314" cy="3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US" b="1" dirty="0">
                      <a:cs typeface="Arial" charset="0"/>
                    </a:rPr>
                    <a:t>A</a:t>
                  </a:r>
                </a:p>
              </p:txBody>
            </p:sp>
          </p:grpSp>
          <p:grpSp>
            <p:nvGrpSpPr>
              <p:cNvPr id="31" name="Group 6">
                <a:extLst>
                  <a:ext uri="{FF2B5EF4-FFF2-40B4-BE49-F238E27FC236}">
                    <a16:creationId xmlns:a16="http://schemas.microsoft.com/office/drawing/2014/main" id="{00A2F6C8-61FB-E04F-B61E-D6FF73FC1F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65986" y="3605341"/>
                <a:ext cx="659081" cy="857992"/>
                <a:chOff x="2400" y="1488"/>
                <a:chExt cx="576" cy="768"/>
              </a:xfrm>
            </p:grpSpPr>
            <p:pic>
              <p:nvPicPr>
                <p:cNvPr id="32" name="Picture 7" descr="BD18200_">
                  <a:extLst>
                    <a:ext uri="{FF2B5EF4-FFF2-40B4-BE49-F238E27FC236}">
                      <a16:creationId xmlns:a16="http://schemas.microsoft.com/office/drawing/2014/main" id="{3BB26E16-5C0B-A649-9E4C-0DA2DB6655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00" y="1488"/>
                  <a:ext cx="576" cy="7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3" name="Text Box 8">
                  <a:extLst>
                    <a:ext uri="{FF2B5EF4-FFF2-40B4-BE49-F238E27FC236}">
                      <a16:creationId xmlns:a16="http://schemas.microsoft.com/office/drawing/2014/main" id="{CE722B90-DB86-9141-9359-CB18203D209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96" y="1632"/>
                  <a:ext cx="314" cy="3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US" b="1" dirty="0">
                      <a:cs typeface="Arial" charset="0"/>
                    </a:rPr>
                    <a:t>A</a:t>
                  </a:r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8587E8F-C66A-DF48-8DE0-554799DC4B70}"/>
                </a:ext>
              </a:extLst>
            </p:cNvPr>
            <p:cNvGrpSpPr/>
            <p:nvPr/>
          </p:nvGrpSpPr>
          <p:grpSpPr>
            <a:xfrm>
              <a:off x="3309652" y="3606062"/>
              <a:ext cx="2119438" cy="2002972"/>
              <a:chOff x="3309652" y="3606062"/>
              <a:chExt cx="2119438" cy="2002972"/>
            </a:xfrm>
          </p:grpSpPr>
          <p:pic>
            <p:nvPicPr>
              <p:cNvPr id="20" name="Picture 2" descr="MCj04114760000[1]">
                <a:extLst>
                  <a:ext uri="{FF2B5EF4-FFF2-40B4-BE49-F238E27FC236}">
                    <a16:creationId xmlns:a16="http://schemas.microsoft.com/office/drawing/2014/main" id="{34D4A002-4B72-F24F-A362-5958055327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43366" y="4094500"/>
                <a:ext cx="1524000" cy="1133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" name="Text Box 20">
                <a:extLst>
                  <a:ext uri="{FF2B5EF4-FFF2-40B4-BE49-F238E27FC236}">
                    <a16:creationId xmlns:a16="http://schemas.microsoft.com/office/drawing/2014/main" id="{FCCE6245-0555-5747-B48D-130EF19262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05267" y="5208924"/>
                <a:ext cx="827471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1pPr>
                <a:lvl2pPr marL="742950" indent="-285750"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2pPr>
                <a:lvl3pPr marL="1143000" indent="-228600"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3pPr>
                <a:lvl4pPr marL="1600200" indent="-228600"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4pPr>
                <a:lvl5pPr marL="2057400" indent="-228600"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</a:pPr>
                <a:r>
                  <a:rPr kumimoji="0" lang="en-US" sz="2000" dirty="0">
                    <a:solidFill>
                      <a:schemeClr val="tx1"/>
                    </a:solidFill>
                    <a:cs typeface="Arial" charset="0"/>
                  </a:rPr>
                  <a:t>Andy</a:t>
                </a:r>
                <a:endParaRPr kumimoji="0" lang="en-US" sz="1200" noProof="1">
                  <a:solidFill>
                    <a:schemeClr val="tx1"/>
                  </a:solidFill>
                  <a:cs typeface="Arial" charset="0"/>
                </a:endParaRPr>
              </a:p>
            </p:txBody>
          </p:sp>
          <p:sp>
            <p:nvSpPr>
              <p:cNvPr id="22" name="Text Box 25">
                <a:extLst>
                  <a:ext uri="{FF2B5EF4-FFF2-40B4-BE49-F238E27FC236}">
                    <a16:creationId xmlns:a16="http://schemas.microsoft.com/office/drawing/2014/main" id="{589257E4-3B32-064D-9AAD-C1223ACD36E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09652" y="3713441"/>
                <a:ext cx="1752600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100000"/>
                  </a:lnSpc>
                  <a:spcBef>
                    <a:spcPct val="50000"/>
                  </a:spcBef>
                  <a:defRPr/>
                </a:pPr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charset="0"/>
                  </a:rPr>
                  <a:t>(Local Edit)</a:t>
                </a:r>
                <a:endParaRPr lang="bg-BG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endParaRPr>
              </a:p>
            </p:txBody>
          </p:sp>
          <p:grpSp>
            <p:nvGrpSpPr>
              <p:cNvPr id="23" name="Group 6">
                <a:extLst>
                  <a:ext uri="{FF2B5EF4-FFF2-40B4-BE49-F238E27FC236}">
                    <a16:creationId xmlns:a16="http://schemas.microsoft.com/office/drawing/2014/main" id="{6221914C-E7B1-9A49-B76A-92C9891C93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5633" y="3606062"/>
                <a:ext cx="733457" cy="857992"/>
                <a:chOff x="2354" y="1488"/>
                <a:chExt cx="641" cy="768"/>
              </a:xfrm>
            </p:grpSpPr>
            <p:pic>
              <p:nvPicPr>
                <p:cNvPr id="24" name="Picture 7" descr="BD18200_">
                  <a:extLst>
                    <a:ext uri="{FF2B5EF4-FFF2-40B4-BE49-F238E27FC236}">
                      <a16:creationId xmlns:a16="http://schemas.microsoft.com/office/drawing/2014/main" id="{99A013BC-AAA9-7846-B70C-0767587CAFF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00" y="1488"/>
                  <a:ext cx="576" cy="7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5" name="Text Box 8">
                  <a:extLst>
                    <a:ext uri="{FF2B5EF4-FFF2-40B4-BE49-F238E27FC236}">
                      <a16:creationId xmlns:a16="http://schemas.microsoft.com/office/drawing/2014/main" id="{5069A9D1-D61C-7D44-A18D-4905291326E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354" y="1632"/>
                  <a:ext cx="641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600" b="1" dirty="0">
                      <a:cs typeface="Arial" charset="0"/>
                    </a:rPr>
                    <a:t>Andy</a:t>
                  </a:r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5134C19-819F-724A-A6D3-36B3B5436A37}"/>
                </a:ext>
              </a:extLst>
            </p:cNvPr>
            <p:cNvGrpSpPr/>
            <p:nvPr/>
          </p:nvGrpSpPr>
          <p:grpSpPr>
            <a:xfrm>
              <a:off x="9848338" y="3471387"/>
              <a:ext cx="2367530" cy="2366247"/>
              <a:chOff x="9848338" y="3471387"/>
              <a:chExt cx="2367530" cy="2366247"/>
            </a:xfrm>
          </p:grpSpPr>
          <p:pic>
            <p:nvPicPr>
              <p:cNvPr id="14" name="Picture 14" descr="MCj03871500000[1]">
                <a:extLst>
                  <a:ext uri="{FF2B5EF4-FFF2-40B4-BE49-F238E27FC236}">
                    <a16:creationId xmlns:a16="http://schemas.microsoft.com/office/drawing/2014/main" id="{D18DEEC1-05D4-F742-9846-4E9C3E6D37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34666" y="3928418"/>
                <a:ext cx="1524000" cy="1524000"/>
              </a:xfrm>
              <a:prstGeom prst="roundRect">
                <a:avLst>
                  <a:gd name="adj" fmla="val 7316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 Box 21">
                <a:extLst>
                  <a:ext uri="{FF2B5EF4-FFF2-40B4-BE49-F238E27FC236}">
                    <a16:creationId xmlns:a16="http://schemas.microsoft.com/office/drawing/2014/main" id="{8157A5CA-1C4E-E641-8679-204D83432C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245779" y="5437524"/>
                <a:ext cx="984565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1pPr>
                <a:lvl2pPr marL="742950" indent="-285750"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2pPr>
                <a:lvl3pPr marL="1143000" indent="-228600"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3pPr>
                <a:lvl4pPr marL="1600200" indent="-228600"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4pPr>
                <a:lvl5pPr marL="2057400" indent="-228600"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</a:pPr>
                <a:r>
                  <a:rPr kumimoji="0" lang="en-US" sz="2000" dirty="0">
                    <a:solidFill>
                      <a:schemeClr val="tx1"/>
                    </a:solidFill>
                    <a:cs typeface="Arial" charset="0"/>
                  </a:rPr>
                  <a:t>Bobby</a:t>
                </a:r>
                <a:endParaRPr kumimoji="0" lang="en-US" sz="1200" noProof="1">
                  <a:solidFill>
                    <a:schemeClr val="tx1"/>
                  </a:solidFill>
                  <a:cs typeface="Arial" charset="0"/>
                </a:endParaRPr>
              </a:p>
            </p:txBody>
          </p:sp>
          <p:sp>
            <p:nvSpPr>
              <p:cNvPr id="16" name="Text Box 25">
                <a:extLst>
                  <a:ext uri="{FF2B5EF4-FFF2-40B4-BE49-F238E27FC236}">
                    <a16:creationId xmlns:a16="http://schemas.microsoft.com/office/drawing/2014/main" id="{7579046E-2872-874B-B963-826D31870A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490562" y="3471387"/>
                <a:ext cx="1725306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defRPr/>
                </a:pPr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charset="0"/>
                  </a:rPr>
                  <a:t>(Local Edit)</a:t>
                </a:r>
                <a:endParaRPr lang="bg-BG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endParaRPr>
              </a:p>
            </p:txBody>
          </p:sp>
          <p:grpSp>
            <p:nvGrpSpPr>
              <p:cNvPr id="17" name="Group 6">
                <a:extLst>
                  <a:ext uri="{FF2B5EF4-FFF2-40B4-BE49-F238E27FC236}">
                    <a16:creationId xmlns:a16="http://schemas.microsoft.com/office/drawing/2014/main" id="{A64AA273-47AF-FE49-9822-0989C00DC8F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848338" y="3608042"/>
                <a:ext cx="851082" cy="857992"/>
                <a:chOff x="2335" y="1488"/>
                <a:chExt cx="676" cy="768"/>
              </a:xfrm>
            </p:grpSpPr>
            <p:pic>
              <p:nvPicPr>
                <p:cNvPr id="18" name="Picture 7" descr="BD18200_">
                  <a:extLst>
                    <a:ext uri="{FF2B5EF4-FFF2-40B4-BE49-F238E27FC236}">
                      <a16:creationId xmlns:a16="http://schemas.microsoft.com/office/drawing/2014/main" id="{9ACBC505-CE28-C840-B40F-722F5604D8C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00" y="1488"/>
                  <a:ext cx="576" cy="7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9" name="Text Box 8">
                  <a:extLst>
                    <a:ext uri="{FF2B5EF4-FFF2-40B4-BE49-F238E27FC236}">
                      <a16:creationId xmlns:a16="http://schemas.microsoft.com/office/drawing/2014/main" id="{403B2D88-8A47-0F48-AFCB-26F44C5AAA5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335" y="1632"/>
                  <a:ext cx="676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600" b="1" dirty="0">
                      <a:cs typeface="Arial" charset="0"/>
                    </a:rPr>
                    <a:t>Bobby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86123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NỘI DUNG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237488"/>
            <a:ext cx="10617200" cy="4325112"/>
          </a:xfrm>
        </p:spPr>
        <p:txBody>
          <a:bodyPr>
            <a:normAutofit/>
          </a:bodyPr>
          <a:lstStyle/>
          <a:p>
            <a:pPr marL="623888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/>
              <a:t>Tổng quan về hệ thống quản lý phiên bản</a:t>
            </a:r>
          </a:p>
          <a:p>
            <a:pPr marL="623888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/>
              <a:t>GIT &amp; SVN</a:t>
            </a:r>
          </a:p>
          <a:p>
            <a:pPr marL="623888" indent="-5143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/>
              <a:t>Một số dịch vụ tổ chức lưu trữ chia sẽ mã nguồn: GitHub, GitLab, Bitbucket,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74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1. Tổng quan về hệ thống quản lý phiên bản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B9C23E-0D50-F444-8F49-530A3A1E5951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84A6F34-48AA-984E-85DE-B3D32CFDEDCD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786F8281-464C-3F40-B5FD-86A8A8AA53E4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A8171DC-56AD-5C46-B93D-D8EAAC223D82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Hệ thống quản lý phiên bản phân tán (DVCS)</a:t>
              </a:r>
            </a:p>
          </p:txBody>
        </p:sp>
      </p:grpSp>
      <p:sp>
        <p:nvSpPr>
          <p:cNvPr id="9" name="Text Box 11">
            <a:extLst>
              <a:ext uri="{FF2B5EF4-FFF2-40B4-BE49-F238E27FC236}">
                <a16:creationId xmlns:a16="http://schemas.microsoft.com/office/drawing/2014/main" id="{616055F4-204C-4042-9A1E-123CA53B4C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1744641"/>
            <a:ext cx="3733800" cy="1015663"/>
          </a:xfrm>
          <a:prstGeom prst="rect">
            <a:avLst/>
          </a:prstGeom>
          <a:noFill/>
          <a:ln w="9525">
            <a:solidFill>
              <a:srgbClr val="0070C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Andy and Bobby commit locally the modified file A into their local repositories.</a:t>
            </a:r>
            <a:endParaRPr lang="bg-BG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849ADF-3474-0048-925F-79B457F70409}"/>
              </a:ext>
            </a:extLst>
          </p:cNvPr>
          <p:cNvGrpSpPr/>
          <p:nvPr/>
        </p:nvGrpSpPr>
        <p:grpSpPr>
          <a:xfrm>
            <a:off x="2743201" y="1676410"/>
            <a:ext cx="8153399" cy="5029190"/>
            <a:chOff x="3781305" y="1172323"/>
            <a:chExt cx="8153399" cy="502919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A982088-689D-924C-8809-92CE289072AC}"/>
                </a:ext>
              </a:extLst>
            </p:cNvPr>
            <p:cNvGrpSpPr/>
            <p:nvPr/>
          </p:nvGrpSpPr>
          <p:grpSpPr>
            <a:xfrm>
              <a:off x="7078934" y="1172323"/>
              <a:ext cx="1857251" cy="1848582"/>
              <a:chOff x="7078934" y="1172323"/>
              <a:chExt cx="1857251" cy="1848582"/>
            </a:xfrm>
          </p:grpSpPr>
          <p:sp>
            <p:nvSpPr>
              <p:cNvPr id="36" name="AutoShape 4">
                <a:extLst>
                  <a:ext uri="{FF2B5EF4-FFF2-40B4-BE49-F238E27FC236}">
                    <a16:creationId xmlns:a16="http://schemas.microsoft.com/office/drawing/2014/main" id="{836ED167-05A9-3F48-912A-A431169FCE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78934" y="1172323"/>
                <a:ext cx="1524000" cy="1447800"/>
              </a:xfrm>
              <a:prstGeom prst="can">
                <a:avLst>
                  <a:gd name="adj" fmla="val 250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b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charset="0"/>
                  </a:rPr>
                </a:br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charset="0"/>
                  </a:rPr>
                  <a:t>Remote</a:t>
                </a:r>
                <a:b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charset="0"/>
                  </a:rPr>
                </a:br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charset="0"/>
                  </a:rPr>
                  <a:t> Repository</a:t>
                </a:r>
                <a:br>
                  <a:rPr lang="bg-BG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charset="0"/>
                  </a:rPr>
                </a:br>
                <a:r>
                  <a:rPr lang="bg-BG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charset="0"/>
                  </a:rPr>
                  <a:t>(</a:t>
                </a:r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charset="0"/>
                  </a:rPr>
                  <a:t>Server</a:t>
                </a:r>
                <a:r>
                  <a:rPr lang="bg-BG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charset="0"/>
                  </a:rPr>
                  <a:t>)</a:t>
                </a:r>
                <a:endParaRPr lang="bg-BG" b="1" dirty="0">
                  <a:effectLst>
                    <a:outerShdw blurRad="38100" dist="38100" dir="2700000" algn="tl">
                      <a:srgbClr val="FFFFFF"/>
                    </a:outerShdw>
                  </a:effectLst>
                  <a:cs typeface="Arial" charset="0"/>
                </a:endParaRPr>
              </a:p>
              <a:p>
                <a:pPr algn="ctr" eaLnBrk="1" hangingPunct="1">
                  <a:lnSpc>
                    <a:spcPct val="100000"/>
                  </a:lnSpc>
                  <a:defRPr/>
                </a:pPr>
                <a:endParaRPr lang="bg-BG" b="1" dirty="0">
                  <a:effectLst>
                    <a:outerShdw blurRad="38100" dist="38100" dir="2700000" algn="tl">
                      <a:srgbClr val="FFFFFF"/>
                    </a:outerShdw>
                  </a:effectLst>
                  <a:cs typeface="Arial" charset="0"/>
                </a:endParaRPr>
              </a:p>
            </p:txBody>
          </p:sp>
          <p:grpSp>
            <p:nvGrpSpPr>
              <p:cNvPr id="37" name="Group 6">
                <a:extLst>
                  <a:ext uri="{FF2B5EF4-FFF2-40B4-BE49-F238E27FC236}">
                    <a16:creationId xmlns:a16="http://schemas.microsoft.com/office/drawing/2014/main" id="{145733F9-C807-AB47-9931-01A4A6164B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277104" y="2162913"/>
                <a:ext cx="659081" cy="857992"/>
                <a:chOff x="2400" y="1488"/>
                <a:chExt cx="576" cy="768"/>
              </a:xfrm>
            </p:grpSpPr>
            <p:pic>
              <p:nvPicPr>
                <p:cNvPr id="38" name="Picture 7" descr="BD18200_">
                  <a:extLst>
                    <a:ext uri="{FF2B5EF4-FFF2-40B4-BE49-F238E27FC236}">
                      <a16:creationId xmlns:a16="http://schemas.microsoft.com/office/drawing/2014/main" id="{40243167-89AA-1441-AAEA-1B9FFE66E7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00" y="1488"/>
                  <a:ext cx="576" cy="7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9" name="Text Box 8">
                  <a:extLst>
                    <a:ext uri="{FF2B5EF4-FFF2-40B4-BE49-F238E27FC236}">
                      <a16:creationId xmlns:a16="http://schemas.microsoft.com/office/drawing/2014/main" id="{57F3AF84-92EC-7540-A280-9426F7CF22A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96" y="1632"/>
                  <a:ext cx="314" cy="3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US" b="1" dirty="0">
                      <a:cs typeface="Arial" charset="0"/>
                    </a:rPr>
                    <a:t>A</a:t>
                  </a:r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78731B4-C452-284C-B629-7634C157A2B5}"/>
                </a:ext>
              </a:extLst>
            </p:cNvPr>
            <p:cNvGrpSpPr/>
            <p:nvPr/>
          </p:nvGrpSpPr>
          <p:grpSpPr>
            <a:xfrm>
              <a:off x="3781305" y="3305913"/>
              <a:ext cx="3883942" cy="2667000"/>
              <a:chOff x="3781305" y="3305913"/>
              <a:chExt cx="3883942" cy="2667000"/>
            </a:xfrm>
          </p:grpSpPr>
          <p:pic>
            <p:nvPicPr>
              <p:cNvPr id="25" name="Picture 2" descr="MCj04114760000[1]">
                <a:extLst>
                  <a:ext uri="{FF2B5EF4-FFF2-40B4-BE49-F238E27FC236}">
                    <a16:creationId xmlns:a16="http://schemas.microsoft.com/office/drawing/2014/main" id="{C734D860-66CA-564D-BB07-8501E4FF23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19404" y="4458379"/>
                <a:ext cx="1524000" cy="1133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" name="Text Box 20">
                <a:extLst>
                  <a:ext uri="{FF2B5EF4-FFF2-40B4-BE49-F238E27FC236}">
                    <a16:creationId xmlns:a16="http://schemas.microsoft.com/office/drawing/2014/main" id="{883AFE68-9998-DB41-B5A7-3981A89B915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81305" y="5572803"/>
                <a:ext cx="827471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1pPr>
                <a:lvl2pPr marL="742950" indent="-285750"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2pPr>
                <a:lvl3pPr marL="1143000" indent="-228600"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3pPr>
                <a:lvl4pPr marL="1600200" indent="-228600"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4pPr>
                <a:lvl5pPr marL="2057400" indent="-228600"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</a:pPr>
                <a:r>
                  <a:rPr kumimoji="0" lang="en-US" sz="2000" dirty="0">
                    <a:solidFill>
                      <a:schemeClr val="tx1"/>
                    </a:solidFill>
                    <a:cs typeface="Arial" charset="0"/>
                  </a:rPr>
                  <a:t>Andy</a:t>
                </a:r>
                <a:endParaRPr kumimoji="0" lang="en-US" sz="1200" noProof="1">
                  <a:solidFill>
                    <a:schemeClr val="tx1"/>
                  </a:solidFill>
                  <a:cs typeface="Arial" charset="0"/>
                </a:endParaRPr>
              </a:p>
            </p:txBody>
          </p:sp>
          <p:sp>
            <p:nvSpPr>
              <p:cNvPr id="27" name="AutoShape 4">
                <a:extLst>
                  <a:ext uri="{FF2B5EF4-FFF2-40B4-BE49-F238E27FC236}">
                    <a16:creationId xmlns:a16="http://schemas.microsoft.com/office/drawing/2014/main" id="{6AEA81CF-0860-B44E-9DBA-5A24C3A947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91104" y="4372713"/>
                <a:ext cx="1524000" cy="1447800"/>
              </a:xfrm>
              <a:prstGeom prst="can">
                <a:avLst>
                  <a:gd name="adj" fmla="val 250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lnSpc>
                    <a:spcPct val="100000"/>
                  </a:lnSpc>
                  <a:defRPr/>
                </a:pPr>
                <a:b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charset="0"/>
                  </a:rPr>
                </a:br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charset="0"/>
                  </a:rPr>
                  <a:t>Local</a:t>
                </a:r>
                <a:b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charset="0"/>
                  </a:rPr>
                </a:br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charset="0"/>
                  </a:rPr>
                  <a:t> Repository</a:t>
                </a:r>
              </a:p>
              <a:p>
                <a:pPr algn="ctr" eaLnBrk="1" hangingPunct="1">
                  <a:lnSpc>
                    <a:spcPct val="100000"/>
                  </a:lnSpc>
                  <a:defRPr/>
                </a:pPr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charset="0"/>
                  </a:rPr>
                  <a:t>(Andy)</a:t>
                </a:r>
                <a:endParaRPr lang="bg-BG" b="1" dirty="0">
                  <a:effectLst>
                    <a:outerShdw blurRad="38100" dist="38100" dir="2700000" algn="tl">
                      <a:srgbClr val="FFFFFF"/>
                    </a:outerShdw>
                  </a:effectLst>
                  <a:cs typeface="Arial" charset="0"/>
                </a:endParaRPr>
              </a:p>
              <a:p>
                <a:pPr algn="ctr" eaLnBrk="1" hangingPunct="1">
                  <a:lnSpc>
                    <a:spcPct val="100000"/>
                  </a:lnSpc>
                  <a:defRPr/>
                </a:pPr>
                <a:endParaRPr lang="bg-BG" b="1" dirty="0">
                  <a:effectLst>
                    <a:outerShdw blurRad="38100" dist="38100" dir="2700000" algn="tl">
                      <a:srgbClr val="FFFFFF"/>
                    </a:outerShdw>
                  </a:effectLst>
                  <a:cs typeface="Arial" charset="0"/>
                </a:endParaRPr>
              </a:p>
            </p:txBody>
          </p:sp>
          <p:grpSp>
            <p:nvGrpSpPr>
              <p:cNvPr id="28" name="Group 6">
                <a:extLst>
                  <a:ext uri="{FF2B5EF4-FFF2-40B4-BE49-F238E27FC236}">
                    <a16:creationId xmlns:a16="http://schemas.microsoft.com/office/drawing/2014/main" id="{8AD99021-13D0-4649-8778-0493922654B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71671" y="3969941"/>
                <a:ext cx="733457" cy="857992"/>
                <a:chOff x="2354" y="1488"/>
                <a:chExt cx="641" cy="768"/>
              </a:xfrm>
            </p:grpSpPr>
            <p:pic>
              <p:nvPicPr>
                <p:cNvPr id="34" name="Picture 7" descr="BD18200_">
                  <a:extLst>
                    <a:ext uri="{FF2B5EF4-FFF2-40B4-BE49-F238E27FC236}">
                      <a16:creationId xmlns:a16="http://schemas.microsoft.com/office/drawing/2014/main" id="{DD28129C-E55A-0A4D-A02F-428CB0284CB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00" y="1488"/>
                  <a:ext cx="576" cy="7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5" name="Text Box 8">
                  <a:extLst>
                    <a:ext uri="{FF2B5EF4-FFF2-40B4-BE49-F238E27FC236}">
                      <a16:creationId xmlns:a16="http://schemas.microsoft.com/office/drawing/2014/main" id="{4D23A7C7-536E-0740-8944-E6E3893D0A0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354" y="1632"/>
                  <a:ext cx="641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600" b="1" dirty="0">
                      <a:cs typeface="Arial" charset="0"/>
                    </a:rPr>
                    <a:t>Andy</a:t>
                  </a:r>
                </a:p>
              </p:txBody>
            </p:sp>
          </p:grpSp>
          <p:grpSp>
            <p:nvGrpSpPr>
              <p:cNvPr id="29" name="Group 6">
                <a:extLst>
                  <a:ext uri="{FF2B5EF4-FFF2-40B4-BE49-F238E27FC236}">
                    <a16:creationId xmlns:a16="http://schemas.microsoft.com/office/drawing/2014/main" id="{0247F934-8413-7E4B-B649-123ECB262E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72519" y="3967963"/>
                <a:ext cx="792728" cy="857992"/>
                <a:chOff x="2400" y="1488"/>
                <a:chExt cx="576" cy="768"/>
              </a:xfrm>
            </p:grpSpPr>
            <p:pic>
              <p:nvPicPr>
                <p:cNvPr id="32" name="Picture 7" descr="BD18200_">
                  <a:extLst>
                    <a:ext uri="{FF2B5EF4-FFF2-40B4-BE49-F238E27FC236}">
                      <a16:creationId xmlns:a16="http://schemas.microsoft.com/office/drawing/2014/main" id="{2A4FD98E-BFEB-C94C-BEEA-F7C8347918F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00" y="1488"/>
                  <a:ext cx="576" cy="7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3" name="Text Box 8">
                  <a:extLst>
                    <a:ext uri="{FF2B5EF4-FFF2-40B4-BE49-F238E27FC236}">
                      <a16:creationId xmlns:a16="http://schemas.microsoft.com/office/drawing/2014/main" id="{2BD5F17A-0B0D-7942-B13C-CFA9EC190A0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08" y="1632"/>
                  <a:ext cx="533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600" b="1" dirty="0">
                      <a:cs typeface="Arial" charset="0"/>
                    </a:rPr>
                    <a:t>Andy</a:t>
                  </a:r>
                </a:p>
              </p:txBody>
            </p:sp>
          </p:grpSp>
          <p:cxnSp>
            <p:nvCxnSpPr>
              <p:cNvPr id="30" name="AutoShape 12">
                <a:extLst>
                  <a:ext uri="{FF2B5EF4-FFF2-40B4-BE49-F238E27FC236}">
                    <a16:creationId xmlns:a16="http://schemas.microsoft.com/office/drawing/2014/main" id="{35E06B39-5866-A54A-94ED-35A5FE701E4D}"/>
                  </a:ext>
                </a:extLst>
              </p:cNvPr>
              <p:cNvCxnSpPr>
                <a:cxnSpLocks noChangeShapeType="1"/>
                <a:endCxn id="27" idx="1"/>
              </p:cNvCxnSpPr>
              <p:nvPr/>
            </p:nvCxnSpPr>
            <p:spPr bwMode="auto">
              <a:xfrm flipV="1">
                <a:off x="4871671" y="4372713"/>
                <a:ext cx="1881433" cy="94629"/>
              </a:xfrm>
              <a:prstGeom prst="curvedConnector4">
                <a:avLst>
                  <a:gd name="adj1" fmla="val -16739"/>
                  <a:gd name="adj2" fmla="val 698686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1" name="Text Box 17">
                <a:extLst>
                  <a:ext uri="{FF2B5EF4-FFF2-40B4-BE49-F238E27FC236}">
                    <a16:creationId xmlns:a16="http://schemas.microsoft.com/office/drawing/2014/main" id="{41BD4BF5-4B16-9F4E-8CB2-ADCA101DE4A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95705" y="3305913"/>
                <a:ext cx="2383229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charset="0"/>
                  </a:rPr>
                  <a:t>Commit (locally)</a:t>
                </a:r>
                <a:endParaRPr lang="bg-BG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E0B1383-14CA-0E46-9028-5631779C726D}"/>
                </a:ext>
              </a:extLst>
            </p:cNvPr>
            <p:cNvGrpSpPr/>
            <p:nvPr/>
          </p:nvGrpSpPr>
          <p:grpSpPr>
            <a:xfrm>
              <a:off x="8124704" y="3305913"/>
              <a:ext cx="3810000" cy="2895600"/>
              <a:chOff x="8124704" y="3305913"/>
              <a:chExt cx="3810000" cy="2895600"/>
            </a:xfrm>
          </p:grpSpPr>
          <p:pic>
            <p:nvPicPr>
              <p:cNvPr id="14" name="Picture 14" descr="MCj03871500000[1]">
                <a:extLst>
                  <a:ext uri="{FF2B5EF4-FFF2-40B4-BE49-F238E27FC236}">
                    <a16:creationId xmlns:a16="http://schemas.microsoft.com/office/drawing/2014/main" id="{1B03AAB4-E94A-E048-BF21-4CDC027EFD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10704" y="4292297"/>
                <a:ext cx="1524000" cy="1524000"/>
              </a:xfrm>
              <a:prstGeom prst="roundRect">
                <a:avLst>
                  <a:gd name="adj" fmla="val 7316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 Box 21">
                <a:extLst>
                  <a:ext uri="{FF2B5EF4-FFF2-40B4-BE49-F238E27FC236}">
                    <a16:creationId xmlns:a16="http://schemas.microsoft.com/office/drawing/2014/main" id="{5035ED7B-DC5C-EF4E-81D1-2C9411282D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421817" y="5801403"/>
                <a:ext cx="984565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1pPr>
                <a:lvl2pPr marL="742950" indent="-285750"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2pPr>
                <a:lvl3pPr marL="1143000" indent="-228600"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3pPr>
                <a:lvl4pPr marL="1600200" indent="-228600"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4pPr>
                <a:lvl5pPr marL="2057400" indent="-228600"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</a:pPr>
                <a:r>
                  <a:rPr kumimoji="0" lang="en-US" sz="2000" dirty="0">
                    <a:solidFill>
                      <a:schemeClr val="tx1"/>
                    </a:solidFill>
                    <a:cs typeface="Arial" charset="0"/>
                  </a:rPr>
                  <a:t>Bobby</a:t>
                </a:r>
                <a:endParaRPr kumimoji="0" lang="en-US" sz="1200" noProof="1">
                  <a:solidFill>
                    <a:schemeClr val="tx1"/>
                  </a:solidFill>
                  <a:cs typeface="Arial" charset="0"/>
                </a:endParaRPr>
              </a:p>
            </p:txBody>
          </p:sp>
          <p:sp>
            <p:nvSpPr>
              <p:cNvPr id="16" name="AutoShape 4">
                <a:extLst>
                  <a:ext uri="{FF2B5EF4-FFF2-40B4-BE49-F238E27FC236}">
                    <a16:creationId xmlns:a16="http://schemas.microsoft.com/office/drawing/2014/main" id="{960CCF0C-DE2E-8945-BEF1-4B2DB11348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24704" y="4372713"/>
                <a:ext cx="1524000" cy="1447800"/>
              </a:xfrm>
              <a:prstGeom prst="can">
                <a:avLst>
                  <a:gd name="adj" fmla="val 250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lnSpc>
                    <a:spcPct val="100000"/>
                  </a:lnSpc>
                  <a:defRPr/>
                </a:pPr>
                <a:b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charset="0"/>
                  </a:rPr>
                </a:br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charset="0"/>
                  </a:rPr>
                  <a:t>Local</a:t>
                </a:r>
                <a:b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charset="0"/>
                  </a:rPr>
                </a:br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charset="0"/>
                  </a:rPr>
                  <a:t> Repository</a:t>
                </a:r>
              </a:p>
              <a:p>
                <a:pPr algn="ctr" eaLnBrk="1" hangingPunct="1">
                  <a:lnSpc>
                    <a:spcPct val="100000"/>
                  </a:lnSpc>
                  <a:defRPr/>
                </a:pPr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charset="0"/>
                  </a:rPr>
                  <a:t>(Bobby)</a:t>
                </a:r>
                <a:endParaRPr lang="bg-BG" b="1" dirty="0">
                  <a:effectLst>
                    <a:outerShdw blurRad="38100" dist="38100" dir="2700000" algn="tl">
                      <a:srgbClr val="FFFFFF"/>
                    </a:outerShdw>
                  </a:effectLst>
                  <a:cs typeface="Arial" charset="0"/>
                </a:endParaRPr>
              </a:p>
              <a:p>
                <a:pPr algn="ctr" eaLnBrk="1" hangingPunct="1">
                  <a:lnSpc>
                    <a:spcPct val="100000"/>
                  </a:lnSpc>
                  <a:defRPr/>
                </a:pPr>
                <a:endParaRPr lang="bg-BG" b="1" dirty="0">
                  <a:effectLst>
                    <a:outerShdw blurRad="38100" dist="38100" dir="2700000" algn="tl">
                      <a:srgbClr val="FFFFFF"/>
                    </a:outerShdw>
                  </a:effectLst>
                  <a:cs typeface="Arial" charset="0"/>
                </a:endParaRPr>
              </a:p>
            </p:txBody>
          </p:sp>
          <p:grpSp>
            <p:nvGrpSpPr>
              <p:cNvPr id="17" name="Group 6">
                <a:extLst>
                  <a:ext uri="{FF2B5EF4-FFF2-40B4-BE49-F238E27FC236}">
                    <a16:creationId xmlns:a16="http://schemas.microsoft.com/office/drawing/2014/main" id="{488CE4C8-E393-F842-87DF-44EEBDB225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24376" y="3971921"/>
                <a:ext cx="851082" cy="857992"/>
                <a:chOff x="2335" y="1488"/>
                <a:chExt cx="676" cy="768"/>
              </a:xfrm>
            </p:grpSpPr>
            <p:pic>
              <p:nvPicPr>
                <p:cNvPr id="23" name="Picture 7" descr="BD18200_">
                  <a:extLst>
                    <a:ext uri="{FF2B5EF4-FFF2-40B4-BE49-F238E27FC236}">
                      <a16:creationId xmlns:a16="http://schemas.microsoft.com/office/drawing/2014/main" id="{0AAB7FF9-02CB-BB4D-B3F6-06E0FA0129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00" y="1488"/>
                  <a:ext cx="576" cy="7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4" name="Text Box 8">
                  <a:extLst>
                    <a:ext uri="{FF2B5EF4-FFF2-40B4-BE49-F238E27FC236}">
                      <a16:creationId xmlns:a16="http://schemas.microsoft.com/office/drawing/2014/main" id="{FC134056-C21C-7647-B660-9F8D24C79FF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335" y="1632"/>
                  <a:ext cx="676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600" b="1" dirty="0">
                      <a:cs typeface="Arial" charset="0"/>
                    </a:rPr>
                    <a:t>Bobby</a:t>
                  </a:r>
                </a:p>
              </p:txBody>
            </p:sp>
          </p:grpSp>
          <p:grpSp>
            <p:nvGrpSpPr>
              <p:cNvPr id="18" name="Group 6">
                <a:extLst>
                  <a:ext uri="{FF2B5EF4-FFF2-40B4-BE49-F238E27FC236}">
                    <a16:creationId xmlns:a16="http://schemas.microsoft.com/office/drawing/2014/main" id="{943DDD3E-BC14-E74C-83E4-1EA5DE0FB3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55350" y="3967963"/>
                <a:ext cx="851082" cy="857992"/>
                <a:chOff x="2335" y="1488"/>
                <a:chExt cx="676" cy="768"/>
              </a:xfrm>
            </p:grpSpPr>
            <p:pic>
              <p:nvPicPr>
                <p:cNvPr id="21" name="Picture 7" descr="BD18200_">
                  <a:extLst>
                    <a:ext uri="{FF2B5EF4-FFF2-40B4-BE49-F238E27FC236}">
                      <a16:creationId xmlns:a16="http://schemas.microsoft.com/office/drawing/2014/main" id="{B0D18F45-736F-4F4D-8654-AEE50AF6A9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00" y="1488"/>
                  <a:ext cx="576" cy="7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2" name="Text Box 8">
                  <a:extLst>
                    <a:ext uri="{FF2B5EF4-FFF2-40B4-BE49-F238E27FC236}">
                      <a16:creationId xmlns:a16="http://schemas.microsoft.com/office/drawing/2014/main" id="{EE9A5EB4-F506-FE4E-9C21-6D713691947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335" y="1632"/>
                  <a:ext cx="676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600" b="1" dirty="0">
                      <a:cs typeface="Arial" charset="0"/>
                    </a:rPr>
                    <a:t>Bobby</a:t>
                  </a:r>
                </a:p>
              </p:txBody>
            </p:sp>
          </p:grpSp>
          <p:cxnSp>
            <p:nvCxnSpPr>
              <p:cNvPr id="19" name="AutoShape 12">
                <a:extLst>
                  <a:ext uri="{FF2B5EF4-FFF2-40B4-BE49-F238E27FC236}">
                    <a16:creationId xmlns:a16="http://schemas.microsoft.com/office/drawing/2014/main" id="{95E2ABC3-05B4-4C43-A9AC-951B8A3957D2}"/>
                  </a:ext>
                </a:extLst>
              </p:cNvPr>
              <p:cNvCxnSpPr>
                <a:cxnSpLocks noChangeShapeType="1"/>
                <a:stCxn id="23" idx="0"/>
                <a:endCxn id="22" idx="1"/>
              </p:cNvCxnSpPr>
              <p:nvPr/>
            </p:nvCxnSpPr>
            <p:spPr bwMode="auto">
              <a:xfrm rot="16200000" flipH="1" flipV="1">
                <a:off x="9548991" y="3378279"/>
                <a:ext cx="326169" cy="1513452"/>
              </a:xfrm>
              <a:prstGeom prst="curvedConnector4">
                <a:avLst>
                  <a:gd name="adj1" fmla="val -70086"/>
                  <a:gd name="adj2" fmla="val 111165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0" name="Text Box 17">
                <a:extLst>
                  <a:ext uri="{FF2B5EF4-FFF2-40B4-BE49-F238E27FC236}">
                    <a16:creationId xmlns:a16="http://schemas.microsoft.com/office/drawing/2014/main" id="{2B472039-6B9B-584A-B8F1-3EF94DBF6F3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05259" y="3305913"/>
                <a:ext cx="2387703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defRPr/>
                </a:pPr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charset="0"/>
                  </a:rPr>
                  <a:t>Commit (locally)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51064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1. Tổng quan về hệ thống quản lý phiên bản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B9C23E-0D50-F444-8F49-530A3A1E5951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84A6F34-48AA-984E-85DE-B3D32CFDEDCD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786F8281-464C-3F40-B5FD-86A8A8AA53E4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A8171DC-56AD-5C46-B93D-D8EAAC223D82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Hệ thống quản lý phiên bản phân tán (DVCS)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44C6E0E-3D63-C94D-93B2-1485CF4BD5E1}"/>
              </a:ext>
            </a:extLst>
          </p:cNvPr>
          <p:cNvGrpSpPr/>
          <p:nvPr/>
        </p:nvGrpSpPr>
        <p:grpSpPr>
          <a:xfrm>
            <a:off x="2251409" y="1828810"/>
            <a:ext cx="8416591" cy="4648190"/>
            <a:chOff x="3470091" y="1302220"/>
            <a:chExt cx="8416591" cy="464819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05DCD20-2CDA-AD41-9250-4712A0256392}"/>
                </a:ext>
              </a:extLst>
            </p:cNvPr>
            <p:cNvGrpSpPr/>
            <p:nvPr/>
          </p:nvGrpSpPr>
          <p:grpSpPr>
            <a:xfrm>
              <a:off x="3470091" y="4099838"/>
              <a:ext cx="2087015" cy="1621913"/>
              <a:chOff x="3470091" y="4099838"/>
              <a:chExt cx="2087015" cy="1621913"/>
            </a:xfrm>
          </p:grpSpPr>
          <p:pic>
            <p:nvPicPr>
              <p:cNvPr id="32" name="Picture 2" descr="MCj04114760000[1]">
                <a:extLst>
                  <a:ext uri="{FF2B5EF4-FFF2-40B4-BE49-F238E27FC236}">
                    <a16:creationId xmlns:a16="http://schemas.microsoft.com/office/drawing/2014/main" id="{A6AADE45-A352-3546-A73A-4F6E835AD6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71382" y="4588276"/>
                <a:ext cx="1524000" cy="1133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" name="Text Box 20">
                <a:extLst>
                  <a:ext uri="{FF2B5EF4-FFF2-40B4-BE49-F238E27FC236}">
                    <a16:creationId xmlns:a16="http://schemas.microsoft.com/office/drawing/2014/main" id="{D5F2A87E-EF7E-E743-9DB4-6B5AA519C9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70091" y="4126746"/>
                <a:ext cx="827471" cy="4001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1pPr>
                <a:lvl2pPr marL="742950" indent="-285750"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2pPr>
                <a:lvl3pPr marL="1143000" indent="-228600"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3pPr>
                <a:lvl4pPr marL="1600200" indent="-228600"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4pPr>
                <a:lvl5pPr marL="2057400" indent="-228600"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</a:pPr>
                <a:r>
                  <a:rPr kumimoji="0" lang="en-US" sz="2000" dirty="0">
                    <a:solidFill>
                      <a:schemeClr val="tx1"/>
                    </a:solidFill>
                    <a:cs typeface="Arial" charset="0"/>
                  </a:rPr>
                  <a:t>Andy</a:t>
                </a:r>
                <a:endParaRPr kumimoji="0" lang="en-US" sz="1200" noProof="1">
                  <a:solidFill>
                    <a:schemeClr val="tx1"/>
                  </a:solidFill>
                  <a:cs typeface="Arial" charset="0"/>
                </a:endParaRPr>
              </a:p>
            </p:txBody>
          </p:sp>
          <p:grpSp>
            <p:nvGrpSpPr>
              <p:cNvPr id="34" name="Group 6">
                <a:extLst>
                  <a:ext uri="{FF2B5EF4-FFF2-40B4-BE49-F238E27FC236}">
                    <a16:creationId xmlns:a16="http://schemas.microsoft.com/office/drawing/2014/main" id="{EC5B373B-4747-DF46-B775-819EFB67E5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23649" y="4099838"/>
                <a:ext cx="733457" cy="857992"/>
                <a:chOff x="2354" y="1488"/>
                <a:chExt cx="641" cy="768"/>
              </a:xfrm>
            </p:grpSpPr>
            <p:pic>
              <p:nvPicPr>
                <p:cNvPr id="35" name="Picture 7" descr="BD18200_">
                  <a:extLst>
                    <a:ext uri="{FF2B5EF4-FFF2-40B4-BE49-F238E27FC236}">
                      <a16:creationId xmlns:a16="http://schemas.microsoft.com/office/drawing/2014/main" id="{42C15FAF-EAFA-8643-8EA2-44FDA1F7132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00" y="1488"/>
                  <a:ext cx="576" cy="7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6" name="Text Box 8">
                  <a:extLst>
                    <a:ext uri="{FF2B5EF4-FFF2-40B4-BE49-F238E27FC236}">
                      <a16:creationId xmlns:a16="http://schemas.microsoft.com/office/drawing/2014/main" id="{30F66FCB-4127-B442-9AEE-7F7E23C999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354" y="1632"/>
                  <a:ext cx="641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600" b="1" dirty="0">
                      <a:cs typeface="Arial" charset="0"/>
                    </a:rPr>
                    <a:t>Andy</a:t>
                  </a:r>
                </a:p>
              </p:txBody>
            </p: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89BC3FF-4750-644B-BF99-05EB148496D0}"/>
                </a:ext>
              </a:extLst>
            </p:cNvPr>
            <p:cNvGrpSpPr/>
            <p:nvPr/>
          </p:nvGrpSpPr>
          <p:grpSpPr>
            <a:xfrm>
              <a:off x="9976354" y="3761115"/>
              <a:ext cx="1910328" cy="2185079"/>
              <a:chOff x="9976354" y="3761115"/>
              <a:chExt cx="1910328" cy="2185079"/>
            </a:xfrm>
          </p:grpSpPr>
          <p:pic>
            <p:nvPicPr>
              <p:cNvPr id="27" name="Picture 14" descr="MCj03871500000[1]">
                <a:extLst>
                  <a:ext uri="{FF2B5EF4-FFF2-40B4-BE49-F238E27FC236}">
                    <a16:creationId xmlns:a16="http://schemas.microsoft.com/office/drawing/2014/main" id="{22F4123B-91F5-514B-B3D3-634476FB98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62682" y="4422194"/>
                <a:ext cx="1524000" cy="1524000"/>
              </a:xfrm>
              <a:prstGeom prst="roundRect">
                <a:avLst>
                  <a:gd name="adj" fmla="val 7316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 Box 21">
                <a:extLst>
                  <a:ext uri="{FF2B5EF4-FFF2-40B4-BE49-F238E27FC236}">
                    <a16:creationId xmlns:a16="http://schemas.microsoft.com/office/drawing/2014/main" id="{F832EE98-6B1B-D44E-A8A9-F9E9E91DCD7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67003" y="3761115"/>
                <a:ext cx="984565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1pPr>
                <a:lvl2pPr marL="742950" indent="-285750"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2pPr>
                <a:lvl3pPr marL="1143000" indent="-228600"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3pPr>
                <a:lvl4pPr marL="1600200" indent="-228600"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4pPr>
                <a:lvl5pPr marL="2057400" indent="-228600"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defRPr kumimoji="1" sz="4000" b="1">
                    <a:solidFill>
                      <a:srgbClr val="000000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</a:pPr>
                <a:r>
                  <a:rPr kumimoji="0" lang="en-US" sz="2000" dirty="0">
                    <a:solidFill>
                      <a:schemeClr val="tx1"/>
                    </a:solidFill>
                    <a:cs typeface="Arial" charset="0"/>
                  </a:rPr>
                  <a:t>Bobby</a:t>
                </a:r>
                <a:endParaRPr kumimoji="0" lang="en-US" sz="1200" noProof="1">
                  <a:solidFill>
                    <a:schemeClr val="tx1"/>
                  </a:solidFill>
                  <a:cs typeface="Arial" charset="0"/>
                </a:endParaRPr>
              </a:p>
            </p:txBody>
          </p:sp>
          <p:grpSp>
            <p:nvGrpSpPr>
              <p:cNvPr id="29" name="Group 6">
                <a:extLst>
                  <a:ext uri="{FF2B5EF4-FFF2-40B4-BE49-F238E27FC236}">
                    <a16:creationId xmlns:a16="http://schemas.microsoft.com/office/drawing/2014/main" id="{978385EB-F4A5-4542-9AAE-F17354DE1DC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76354" y="4101818"/>
                <a:ext cx="851082" cy="857992"/>
                <a:chOff x="2335" y="1488"/>
                <a:chExt cx="676" cy="768"/>
              </a:xfrm>
            </p:grpSpPr>
            <p:pic>
              <p:nvPicPr>
                <p:cNvPr id="30" name="Picture 7" descr="BD18200_">
                  <a:extLst>
                    <a:ext uri="{FF2B5EF4-FFF2-40B4-BE49-F238E27FC236}">
                      <a16:creationId xmlns:a16="http://schemas.microsoft.com/office/drawing/2014/main" id="{BF5B7CF0-5844-8B44-B45E-08DA2A41022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00" y="1488"/>
                  <a:ext cx="576" cy="7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1" name="Text Box 8">
                  <a:extLst>
                    <a:ext uri="{FF2B5EF4-FFF2-40B4-BE49-F238E27FC236}">
                      <a16:creationId xmlns:a16="http://schemas.microsoft.com/office/drawing/2014/main" id="{C12B4EA7-CC47-EC44-A4DF-7741AEB551A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335" y="1632"/>
                  <a:ext cx="676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600" b="1" dirty="0">
                      <a:cs typeface="Arial" charset="0"/>
                    </a:rPr>
                    <a:t>Bobby</a:t>
                  </a:r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E88F0B6-95B5-4F45-850A-C745E652FE33}"/>
                </a:ext>
              </a:extLst>
            </p:cNvPr>
            <p:cNvGrpSpPr/>
            <p:nvPr/>
          </p:nvGrpSpPr>
          <p:grpSpPr>
            <a:xfrm>
              <a:off x="5943082" y="1302220"/>
              <a:ext cx="3815328" cy="4648190"/>
              <a:chOff x="5943082" y="1302220"/>
              <a:chExt cx="3815328" cy="4648190"/>
            </a:xfrm>
          </p:grpSpPr>
          <p:sp>
            <p:nvSpPr>
              <p:cNvPr id="13" name="AutoShape 4">
                <a:extLst>
                  <a:ext uri="{FF2B5EF4-FFF2-40B4-BE49-F238E27FC236}">
                    <a16:creationId xmlns:a16="http://schemas.microsoft.com/office/drawing/2014/main" id="{CA014269-AFC0-5241-9917-710645EFD0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30912" y="1302220"/>
                <a:ext cx="1524000" cy="1447800"/>
              </a:xfrm>
              <a:prstGeom prst="can">
                <a:avLst>
                  <a:gd name="adj" fmla="val 250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b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charset="0"/>
                  </a:rPr>
                </a:br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charset="0"/>
                  </a:rPr>
                  <a:t>Remote</a:t>
                </a:r>
                <a:b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charset="0"/>
                  </a:rPr>
                </a:br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charset="0"/>
                  </a:rPr>
                  <a:t> Repository</a:t>
                </a:r>
                <a:br>
                  <a:rPr lang="bg-BG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charset="0"/>
                  </a:rPr>
                </a:br>
                <a:r>
                  <a:rPr lang="bg-BG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charset="0"/>
                  </a:rPr>
                  <a:t>(</a:t>
                </a:r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charset="0"/>
                  </a:rPr>
                  <a:t>Server</a:t>
                </a:r>
                <a:r>
                  <a:rPr lang="bg-BG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charset="0"/>
                  </a:rPr>
                  <a:t>)</a:t>
                </a:r>
                <a:endParaRPr lang="bg-BG" b="1" dirty="0">
                  <a:effectLst>
                    <a:outerShdw blurRad="38100" dist="38100" dir="2700000" algn="tl">
                      <a:srgbClr val="FFFFFF"/>
                    </a:outerShdw>
                  </a:effectLst>
                  <a:cs typeface="Arial" charset="0"/>
                </a:endParaRPr>
              </a:p>
              <a:p>
                <a:pPr algn="ctr" eaLnBrk="1" hangingPunct="1">
                  <a:lnSpc>
                    <a:spcPct val="100000"/>
                  </a:lnSpc>
                  <a:defRPr/>
                </a:pPr>
                <a:endParaRPr lang="bg-BG" b="1" dirty="0">
                  <a:effectLst>
                    <a:outerShdw blurRad="38100" dist="38100" dir="2700000" algn="tl">
                      <a:srgbClr val="FFFFFF"/>
                    </a:outerShdw>
                  </a:effectLst>
                  <a:cs typeface="Arial" charset="0"/>
                </a:endParaRPr>
              </a:p>
            </p:txBody>
          </p:sp>
          <p:sp>
            <p:nvSpPr>
              <p:cNvPr id="14" name="AutoShape 4">
                <a:extLst>
                  <a:ext uri="{FF2B5EF4-FFF2-40B4-BE49-F238E27FC236}">
                    <a16:creationId xmlns:a16="http://schemas.microsoft.com/office/drawing/2014/main" id="{5083ED5C-C9C4-E047-BD49-1F4332012A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43082" y="4502610"/>
                <a:ext cx="1524000" cy="1447800"/>
              </a:xfrm>
              <a:prstGeom prst="can">
                <a:avLst>
                  <a:gd name="adj" fmla="val 250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lnSpc>
                    <a:spcPct val="100000"/>
                  </a:lnSpc>
                  <a:defRPr/>
                </a:pPr>
                <a:b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charset="0"/>
                  </a:rPr>
                </a:br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charset="0"/>
                  </a:rPr>
                  <a:t>Local</a:t>
                </a:r>
                <a:b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charset="0"/>
                  </a:rPr>
                </a:br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charset="0"/>
                  </a:rPr>
                  <a:t> Repository</a:t>
                </a:r>
              </a:p>
              <a:p>
                <a:pPr algn="ctr" eaLnBrk="1" hangingPunct="1">
                  <a:lnSpc>
                    <a:spcPct val="100000"/>
                  </a:lnSpc>
                  <a:defRPr/>
                </a:pPr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charset="0"/>
                  </a:rPr>
                  <a:t>(Andy)</a:t>
                </a:r>
                <a:endParaRPr lang="bg-BG" b="1" dirty="0">
                  <a:effectLst>
                    <a:outerShdw blurRad="38100" dist="38100" dir="2700000" algn="tl">
                      <a:srgbClr val="FFFFFF"/>
                    </a:outerShdw>
                  </a:effectLst>
                  <a:cs typeface="Arial" charset="0"/>
                </a:endParaRPr>
              </a:p>
              <a:p>
                <a:pPr algn="ctr" eaLnBrk="1" hangingPunct="1">
                  <a:lnSpc>
                    <a:spcPct val="100000"/>
                  </a:lnSpc>
                  <a:defRPr/>
                </a:pPr>
                <a:endParaRPr lang="bg-BG" b="1" dirty="0">
                  <a:effectLst>
                    <a:outerShdw blurRad="38100" dist="38100" dir="2700000" algn="tl">
                      <a:srgbClr val="FFFFFF"/>
                    </a:outerShdw>
                  </a:effectLst>
                  <a:cs typeface="Arial" charset="0"/>
                </a:endParaRPr>
              </a:p>
            </p:txBody>
          </p:sp>
          <p:sp>
            <p:nvSpPr>
              <p:cNvPr id="15" name="AutoShape 4">
                <a:extLst>
                  <a:ext uri="{FF2B5EF4-FFF2-40B4-BE49-F238E27FC236}">
                    <a16:creationId xmlns:a16="http://schemas.microsoft.com/office/drawing/2014/main" id="{80122FA6-55C1-CF42-B13D-9E14578F56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76682" y="4502610"/>
                <a:ext cx="1524000" cy="1447800"/>
              </a:xfrm>
              <a:prstGeom prst="can">
                <a:avLst>
                  <a:gd name="adj" fmla="val 250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lnSpc>
                    <a:spcPct val="100000"/>
                  </a:lnSpc>
                  <a:defRPr/>
                </a:pPr>
                <a:b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charset="0"/>
                  </a:rPr>
                </a:br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charset="0"/>
                  </a:rPr>
                  <a:t>Local</a:t>
                </a:r>
                <a:b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charset="0"/>
                  </a:rPr>
                </a:br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charset="0"/>
                  </a:rPr>
                  <a:t> Repository</a:t>
                </a:r>
              </a:p>
              <a:p>
                <a:pPr algn="ctr" eaLnBrk="1" hangingPunct="1">
                  <a:lnSpc>
                    <a:spcPct val="100000"/>
                  </a:lnSpc>
                  <a:defRPr/>
                </a:pPr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charset="0"/>
                  </a:rPr>
                  <a:t>(Bobby)</a:t>
                </a:r>
                <a:endParaRPr lang="bg-BG" b="1" dirty="0">
                  <a:effectLst>
                    <a:outerShdw blurRad="38100" dist="38100" dir="2700000" algn="tl">
                      <a:srgbClr val="FFFFFF"/>
                    </a:outerShdw>
                  </a:effectLst>
                  <a:cs typeface="Arial" charset="0"/>
                </a:endParaRPr>
              </a:p>
              <a:p>
                <a:pPr algn="ctr" eaLnBrk="1" hangingPunct="1">
                  <a:lnSpc>
                    <a:spcPct val="100000"/>
                  </a:lnSpc>
                  <a:defRPr/>
                </a:pPr>
                <a:endParaRPr lang="bg-BG" b="1" dirty="0">
                  <a:effectLst>
                    <a:outerShdw blurRad="38100" dist="38100" dir="2700000" algn="tl">
                      <a:srgbClr val="FFFFFF"/>
                    </a:outerShdw>
                  </a:effectLst>
                  <a:cs typeface="Arial" charset="0"/>
                </a:endParaRPr>
              </a:p>
            </p:txBody>
          </p:sp>
          <p:grpSp>
            <p:nvGrpSpPr>
              <p:cNvPr id="16" name="Group 6">
                <a:extLst>
                  <a:ext uri="{FF2B5EF4-FFF2-40B4-BE49-F238E27FC236}">
                    <a16:creationId xmlns:a16="http://schemas.microsoft.com/office/drawing/2014/main" id="{90F69926-2684-734B-AE14-375BA03DF3C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187890" y="2292810"/>
                <a:ext cx="733457" cy="857992"/>
                <a:chOff x="2364" y="1488"/>
                <a:chExt cx="641" cy="768"/>
              </a:xfrm>
            </p:grpSpPr>
            <p:pic>
              <p:nvPicPr>
                <p:cNvPr id="25" name="Picture 7" descr="BD18200_">
                  <a:extLst>
                    <a:ext uri="{FF2B5EF4-FFF2-40B4-BE49-F238E27FC236}">
                      <a16:creationId xmlns:a16="http://schemas.microsoft.com/office/drawing/2014/main" id="{9E14AEFF-566E-6341-86DE-06D0FE85F05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00" y="1488"/>
                  <a:ext cx="576" cy="7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6" name="Text Box 8">
                  <a:extLst>
                    <a:ext uri="{FF2B5EF4-FFF2-40B4-BE49-F238E27FC236}">
                      <a16:creationId xmlns:a16="http://schemas.microsoft.com/office/drawing/2014/main" id="{1D935D65-FC95-1F45-B342-1428F4C57EF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364" y="1632"/>
                  <a:ext cx="641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600" b="1" dirty="0">
                      <a:cs typeface="Arial" charset="0"/>
                    </a:rPr>
                    <a:t>Andy</a:t>
                  </a:r>
                  <a:endParaRPr lang="en-US" b="1" dirty="0">
                    <a:cs typeface="Arial" charset="0"/>
                  </a:endParaRPr>
                </a:p>
              </p:txBody>
            </p:sp>
          </p:grpSp>
          <p:grpSp>
            <p:nvGrpSpPr>
              <p:cNvPr id="17" name="Group 6">
                <a:extLst>
                  <a:ext uri="{FF2B5EF4-FFF2-40B4-BE49-F238E27FC236}">
                    <a16:creationId xmlns:a16="http://schemas.microsoft.com/office/drawing/2014/main" id="{7C5C689A-22DB-314A-AAC5-EDB288AD7C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07328" y="4097860"/>
                <a:ext cx="851082" cy="857992"/>
                <a:chOff x="2335" y="1488"/>
                <a:chExt cx="676" cy="768"/>
              </a:xfrm>
            </p:grpSpPr>
            <p:pic>
              <p:nvPicPr>
                <p:cNvPr id="23" name="Picture 7" descr="BD18200_">
                  <a:extLst>
                    <a:ext uri="{FF2B5EF4-FFF2-40B4-BE49-F238E27FC236}">
                      <a16:creationId xmlns:a16="http://schemas.microsoft.com/office/drawing/2014/main" id="{4F8FE75D-2F90-AF48-BD32-C8AAE1C3D0F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00" y="1488"/>
                  <a:ext cx="576" cy="7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4" name="Text Box 8">
                  <a:extLst>
                    <a:ext uri="{FF2B5EF4-FFF2-40B4-BE49-F238E27FC236}">
                      <a16:creationId xmlns:a16="http://schemas.microsoft.com/office/drawing/2014/main" id="{5362D3CA-1E6B-3144-8B2C-570D2682A48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335" y="1632"/>
                  <a:ext cx="676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600" b="1" dirty="0">
                      <a:cs typeface="Arial" charset="0"/>
                    </a:rPr>
                    <a:t>Bobby</a:t>
                  </a:r>
                </a:p>
              </p:txBody>
            </p:sp>
          </p:grpSp>
          <p:cxnSp>
            <p:nvCxnSpPr>
              <p:cNvPr id="18" name="AutoShape 12">
                <a:extLst>
                  <a:ext uri="{FF2B5EF4-FFF2-40B4-BE49-F238E27FC236}">
                    <a16:creationId xmlns:a16="http://schemas.microsoft.com/office/drawing/2014/main" id="{98018312-C82C-1142-9F80-FCCF6B0AB847}"/>
                  </a:ext>
                </a:extLst>
              </p:cNvPr>
              <p:cNvCxnSpPr>
                <a:cxnSpLocks noChangeShapeType="1"/>
                <a:stCxn id="14" idx="1"/>
                <a:endCxn id="13" idx="3"/>
              </p:cNvCxnSpPr>
              <p:nvPr/>
            </p:nvCxnSpPr>
            <p:spPr bwMode="auto">
              <a:xfrm rot="5400000" flipH="1" flipV="1">
                <a:off x="6372702" y="3082400"/>
                <a:ext cx="1752590" cy="1087830"/>
              </a:xfrm>
              <a:prstGeom prst="curvedConnector3">
                <a:avLst>
                  <a:gd name="adj1" fmla="val 44329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" name="Text Box 17">
                <a:extLst>
                  <a:ext uri="{FF2B5EF4-FFF2-40B4-BE49-F238E27FC236}">
                    <a16:creationId xmlns:a16="http://schemas.microsoft.com/office/drawing/2014/main" id="{A1663221-F6EE-F242-A95C-B5EEF942B8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00282" y="3207211"/>
                <a:ext cx="1066800" cy="3667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r" eaLnBrk="1" hangingPunct="1">
                  <a:lnSpc>
                    <a:spcPct val="100000"/>
                  </a:lnSpc>
                  <a:spcBef>
                    <a:spcPct val="50000"/>
                  </a:spcBef>
                  <a:defRPr/>
                </a:pPr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charset="0"/>
                  </a:rPr>
                  <a:t>Push</a:t>
                </a:r>
                <a:endParaRPr lang="bg-BG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endParaRPr>
              </a:p>
            </p:txBody>
          </p:sp>
          <p:grpSp>
            <p:nvGrpSpPr>
              <p:cNvPr id="20" name="Group 6">
                <a:extLst>
                  <a:ext uri="{FF2B5EF4-FFF2-40B4-BE49-F238E27FC236}">
                    <a16:creationId xmlns:a16="http://schemas.microsoft.com/office/drawing/2014/main" id="{AE252DC7-8F79-8C4D-AC44-6AEDF21263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24497" y="4097860"/>
                <a:ext cx="792728" cy="857992"/>
                <a:chOff x="2400" y="1488"/>
                <a:chExt cx="576" cy="768"/>
              </a:xfrm>
            </p:grpSpPr>
            <p:pic>
              <p:nvPicPr>
                <p:cNvPr id="21" name="Picture 7" descr="BD18200_">
                  <a:extLst>
                    <a:ext uri="{FF2B5EF4-FFF2-40B4-BE49-F238E27FC236}">
                      <a16:creationId xmlns:a16="http://schemas.microsoft.com/office/drawing/2014/main" id="{9B90BAF3-BA0B-7343-9A91-A202853108A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00" y="1488"/>
                  <a:ext cx="576" cy="7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2" name="Text Box 8">
                  <a:extLst>
                    <a:ext uri="{FF2B5EF4-FFF2-40B4-BE49-F238E27FC236}">
                      <a16:creationId xmlns:a16="http://schemas.microsoft.com/office/drawing/2014/main" id="{13D8F4E0-B5BE-5C40-A23A-254A743F7A1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08" y="1632"/>
                  <a:ext cx="533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600" b="1" dirty="0">
                      <a:cs typeface="Arial" charset="0"/>
                    </a:rPr>
                    <a:t>Andy</a:t>
                  </a:r>
                </a:p>
              </p:txBody>
            </p:sp>
          </p:grpSp>
        </p:grpSp>
      </p:grpSp>
      <p:sp>
        <p:nvSpPr>
          <p:cNvPr id="37" name="Text Box 11">
            <a:extLst>
              <a:ext uri="{FF2B5EF4-FFF2-40B4-BE49-F238E27FC236}">
                <a16:creationId xmlns:a16="http://schemas.microsoft.com/office/drawing/2014/main" id="{02F9EFE5-9459-8E44-8A1D-ACB3DB9B82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1803737"/>
            <a:ext cx="3585399" cy="1015663"/>
          </a:xfrm>
          <a:prstGeom prst="rect">
            <a:avLst/>
          </a:prstGeom>
          <a:noFill/>
          <a:ln w="9525">
            <a:solidFill>
              <a:srgbClr val="0070C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latin typeface="Times" charset="0"/>
                <a:ea typeface="Times" charset="0"/>
                <a:cs typeface="Times" charset="0"/>
              </a:rPr>
              <a:t>Andy pushes the file A to the remote repository.</a:t>
            </a:r>
          </a:p>
          <a:p>
            <a:r>
              <a:rPr lang="en-US" sz="2000" dirty="0">
                <a:latin typeface="Times" charset="0"/>
                <a:ea typeface="Times" charset="0"/>
                <a:cs typeface="Times" charset="0"/>
              </a:rPr>
              <a:t>Still no conflicts occur.</a:t>
            </a:r>
            <a:endParaRPr lang="bg-BG" sz="20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4199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1. Tổng quan về hệ thống quản lý phiên bản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B9C23E-0D50-F444-8F49-530A3A1E5951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84A6F34-48AA-984E-85DE-B3D32CFDEDCD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786F8281-464C-3F40-B5FD-86A8A8AA53E4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A8171DC-56AD-5C46-B93D-D8EAAC223D82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Hệ thống quản lý phiên bản phân tán (DVCS)</a:t>
              </a:r>
            </a:p>
          </p:txBody>
        </p:sp>
      </p:grpSp>
      <p:sp>
        <p:nvSpPr>
          <p:cNvPr id="9" name="Text Box 11">
            <a:extLst>
              <a:ext uri="{FF2B5EF4-FFF2-40B4-BE49-F238E27FC236}">
                <a16:creationId xmlns:a16="http://schemas.microsoft.com/office/drawing/2014/main" id="{B8761B04-149F-5D42-B634-D95B27682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1828800"/>
            <a:ext cx="3624734" cy="707886"/>
          </a:xfrm>
          <a:prstGeom prst="rect">
            <a:avLst/>
          </a:prstGeom>
          <a:noFill/>
          <a:ln w="9525">
            <a:solidFill>
              <a:srgbClr val="0070C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Bobby tries to push her changes</a:t>
            </a:r>
            <a:r>
              <a:rPr lang="bg-BG" sz="2000" dirty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A versioning conflict occurs</a:t>
            </a:r>
            <a:r>
              <a:rPr lang="bg-BG" sz="2000" dirty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3B640C-2861-AB47-A24C-7A2DF51FF2FA}"/>
              </a:ext>
            </a:extLst>
          </p:cNvPr>
          <p:cNvGrpSpPr/>
          <p:nvPr/>
        </p:nvGrpSpPr>
        <p:grpSpPr>
          <a:xfrm>
            <a:off x="2634134" y="1828810"/>
            <a:ext cx="8338666" cy="4648190"/>
            <a:chOff x="3049397" y="1302220"/>
            <a:chExt cx="8338666" cy="4648190"/>
          </a:xfrm>
        </p:grpSpPr>
        <p:pic>
          <p:nvPicPr>
            <p:cNvPr id="11" name="Picture 2" descr="MCj04114760000[1]">
              <a:extLst>
                <a:ext uri="{FF2B5EF4-FFF2-40B4-BE49-F238E27FC236}">
                  <a16:creationId xmlns:a16="http://schemas.microsoft.com/office/drawing/2014/main" id="{52253145-6446-BB4C-9FDA-3FBDB2447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6588" y="4588276"/>
              <a:ext cx="1524000" cy="1133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utoShape 4">
              <a:extLst>
                <a:ext uri="{FF2B5EF4-FFF2-40B4-BE49-F238E27FC236}">
                  <a16:creationId xmlns:a16="http://schemas.microsoft.com/office/drawing/2014/main" id="{459DFF6F-CF81-E847-84ED-6DF58FBD7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6118" y="1302220"/>
              <a:ext cx="1524000" cy="1447800"/>
            </a:xfrm>
            <a:prstGeom prst="can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b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</a:b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Remote</a:t>
              </a:r>
              <a:b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</a:b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 Repository</a:t>
              </a:r>
              <a:br>
                <a:rPr lang="bg-BG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</a:br>
              <a:r>
                <a:rPr lang="bg-BG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(</a:t>
              </a: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Server</a:t>
              </a:r>
              <a:r>
                <a:rPr lang="bg-BG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)</a:t>
              </a:r>
              <a:endParaRPr lang="bg-BG" b="1" dirty="0"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endParaRPr>
            </a:p>
            <a:p>
              <a:pPr algn="ctr" eaLnBrk="1" hangingPunct="1">
                <a:lnSpc>
                  <a:spcPct val="100000"/>
                </a:lnSpc>
                <a:defRPr/>
              </a:pPr>
              <a:endParaRPr lang="bg-BG" b="1" dirty="0"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endParaRPr>
            </a:p>
          </p:txBody>
        </p:sp>
        <p:pic>
          <p:nvPicPr>
            <p:cNvPr id="13" name="Picture 12" descr="MCj03871500000[1]">
              <a:extLst>
                <a:ext uri="{FF2B5EF4-FFF2-40B4-BE49-F238E27FC236}">
                  <a16:creationId xmlns:a16="http://schemas.microsoft.com/office/drawing/2014/main" id="{80C9B729-77B0-614B-8EF0-5D21BD15CA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7888" y="4422194"/>
              <a:ext cx="1524000" cy="1524000"/>
            </a:xfrm>
            <a:prstGeom prst="roundRect">
              <a:avLst>
                <a:gd name="adj" fmla="val 7316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 Box 20">
              <a:extLst>
                <a:ext uri="{FF2B5EF4-FFF2-40B4-BE49-F238E27FC236}">
                  <a16:creationId xmlns:a16="http://schemas.microsoft.com/office/drawing/2014/main" id="{F37BBC5E-4834-F44A-BB4A-09EC541EF9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9397" y="4014259"/>
              <a:ext cx="827471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4000" b="1">
                  <a:solidFill>
                    <a:srgbClr val="000000"/>
                  </a:solidFill>
                  <a:latin typeface="Arial" charset="0"/>
                </a:defRPr>
              </a:lvl1pPr>
              <a:lvl2pPr marL="742950" indent="-285750">
                <a:defRPr kumimoji="1" sz="4000" b="1">
                  <a:solidFill>
                    <a:srgbClr val="000000"/>
                  </a:solidFill>
                  <a:latin typeface="Arial" charset="0"/>
                </a:defRPr>
              </a:lvl2pPr>
              <a:lvl3pPr marL="11430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3pPr>
              <a:lvl4pPr marL="16002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4pPr>
              <a:lvl5pPr marL="20574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kumimoji="0" lang="en-US" sz="2000" dirty="0">
                  <a:solidFill>
                    <a:schemeClr val="tx1"/>
                  </a:solidFill>
                  <a:cs typeface="Arial" charset="0"/>
                </a:rPr>
                <a:t>Andy</a:t>
              </a:r>
              <a:endParaRPr kumimoji="0" lang="en-US" sz="1200" noProof="1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5" name="Text Box 21">
              <a:extLst>
                <a:ext uri="{FF2B5EF4-FFF2-40B4-BE49-F238E27FC236}">
                  <a16:creationId xmlns:a16="http://schemas.microsoft.com/office/drawing/2014/main" id="{5A8749C6-6423-CB43-A56E-BC41179ADE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03498" y="3861896"/>
              <a:ext cx="98456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4000" b="1">
                  <a:solidFill>
                    <a:srgbClr val="000000"/>
                  </a:solidFill>
                  <a:latin typeface="Arial" charset="0"/>
                </a:defRPr>
              </a:lvl1pPr>
              <a:lvl2pPr marL="742950" indent="-285750">
                <a:defRPr kumimoji="1" sz="4000" b="1">
                  <a:solidFill>
                    <a:srgbClr val="000000"/>
                  </a:solidFill>
                  <a:latin typeface="Arial" charset="0"/>
                </a:defRPr>
              </a:lvl2pPr>
              <a:lvl3pPr marL="11430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3pPr>
              <a:lvl4pPr marL="16002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4pPr>
              <a:lvl5pPr marL="20574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kumimoji="0" lang="en-US" sz="2000" dirty="0">
                  <a:solidFill>
                    <a:schemeClr val="tx1"/>
                  </a:solidFill>
                  <a:cs typeface="Arial" charset="0"/>
                </a:rPr>
                <a:t>Bobby</a:t>
              </a:r>
              <a:endParaRPr kumimoji="0" lang="en-US" sz="1200" noProof="1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6" name="AutoShape 4">
              <a:extLst>
                <a:ext uri="{FF2B5EF4-FFF2-40B4-BE49-F238E27FC236}">
                  <a16:creationId xmlns:a16="http://schemas.microsoft.com/office/drawing/2014/main" id="{301113DB-41C1-8E46-B82A-8AFAE82A0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8288" y="4502610"/>
              <a:ext cx="1524000" cy="1447800"/>
            </a:xfrm>
            <a:prstGeom prst="can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  <a:defRPr/>
              </a:pPr>
              <a:b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</a:b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Local</a:t>
              </a:r>
              <a:b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</a:b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 Repository</a:t>
              </a:r>
            </a:p>
            <a:p>
              <a:pPr algn="ctr" eaLnBrk="1" hangingPunct="1">
                <a:lnSpc>
                  <a:spcPct val="100000"/>
                </a:lnSpc>
                <a:defRPr/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(Andy)</a:t>
              </a:r>
              <a:endParaRPr lang="bg-BG" b="1" dirty="0"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endParaRPr>
            </a:p>
            <a:p>
              <a:pPr algn="ctr" eaLnBrk="1" hangingPunct="1">
                <a:lnSpc>
                  <a:spcPct val="100000"/>
                </a:lnSpc>
                <a:defRPr/>
              </a:pPr>
              <a:endParaRPr lang="bg-BG" b="1" dirty="0"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endParaRPr>
            </a:p>
          </p:txBody>
        </p:sp>
        <p:sp>
          <p:nvSpPr>
            <p:cNvPr id="17" name="AutoShape 4">
              <a:extLst>
                <a:ext uri="{FF2B5EF4-FFF2-40B4-BE49-F238E27FC236}">
                  <a16:creationId xmlns:a16="http://schemas.microsoft.com/office/drawing/2014/main" id="{D0A3E233-EB55-3641-AFFE-9AA8F1502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1888" y="4502610"/>
              <a:ext cx="1524000" cy="1447800"/>
            </a:xfrm>
            <a:prstGeom prst="can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  <a:defRPr/>
              </a:pPr>
              <a:b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</a:b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Local</a:t>
              </a:r>
              <a:b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</a:b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 Repository</a:t>
              </a:r>
            </a:p>
            <a:p>
              <a:pPr algn="ctr" eaLnBrk="1" hangingPunct="1">
                <a:lnSpc>
                  <a:spcPct val="100000"/>
                </a:lnSpc>
                <a:defRPr/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(Bobby)</a:t>
              </a:r>
              <a:endParaRPr lang="bg-BG" b="1" dirty="0"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endParaRPr>
            </a:p>
            <a:p>
              <a:pPr algn="ctr" eaLnBrk="1" hangingPunct="1">
                <a:lnSpc>
                  <a:spcPct val="100000"/>
                </a:lnSpc>
                <a:defRPr/>
              </a:pPr>
              <a:endParaRPr lang="bg-BG" b="1" dirty="0"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endParaRPr>
            </a:p>
          </p:txBody>
        </p:sp>
        <p:grpSp>
          <p:nvGrpSpPr>
            <p:cNvPr id="18" name="Group 6">
              <a:extLst>
                <a:ext uri="{FF2B5EF4-FFF2-40B4-BE49-F238E27FC236}">
                  <a16:creationId xmlns:a16="http://schemas.microsoft.com/office/drawing/2014/main" id="{726216B1-6043-794A-A5D8-DF57F16FF1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3096" y="2292810"/>
              <a:ext cx="733457" cy="857992"/>
              <a:chOff x="2364" y="1488"/>
              <a:chExt cx="641" cy="768"/>
            </a:xfrm>
          </p:grpSpPr>
          <p:pic>
            <p:nvPicPr>
              <p:cNvPr id="36" name="Picture 7" descr="BD18200_">
                <a:extLst>
                  <a:ext uri="{FF2B5EF4-FFF2-40B4-BE49-F238E27FC236}">
                    <a16:creationId xmlns:a16="http://schemas.microsoft.com/office/drawing/2014/main" id="{BF19E849-4226-E74B-8BEE-70870CC938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0" y="1488"/>
                <a:ext cx="576" cy="7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" name="Text Box 8">
                <a:extLst>
                  <a:ext uri="{FF2B5EF4-FFF2-40B4-BE49-F238E27FC236}">
                    <a16:creationId xmlns:a16="http://schemas.microsoft.com/office/drawing/2014/main" id="{EEAD15D7-7BED-D04B-9147-8F89F04EFF9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4" y="1632"/>
                <a:ext cx="641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sz="1600" b="1" dirty="0">
                    <a:cs typeface="Arial" charset="0"/>
                  </a:rPr>
                  <a:t>Andy</a:t>
                </a:r>
                <a:endParaRPr lang="en-US" b="1" dirty="0">
                  <a:cs typeface="Arial" charset="0"/>
                </a:endParaRPr>
              </a:p>
            </p:txBody>
          </p:sp>
        </p:grpSp>
        <p:grpSp>
          <p:nvGrpSpPr>
            <p:cNvPr id="19" name="Group 6">
              <a:extLst>
                <a:ext uri="{FF2B5EF4-FFF2-40B4-BE49-F238E27FC236}">
                  <a16:creationId xmlns:a16="http://schemas.microsoft.com/office/drawing/2014/main" id="{14679015-CDCB-484C-8BF9-0DCB18446F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28855" y="4099838"/>
              <a:ext cx="733457" cy="857992"/>
              <a:chOff x="2354" y="1488"/>
              <a:chExt cx="641" cy="768"/>
            </a:xfrm>
          </p:grpSpPr>
          <p:pic>
            <p:nvPicPr>
              <p:cNvPr id="34" name="Picture 7" descr="BD18200_">
                <a:extLst>
                  <a:ext uri="{FF2B5EF4-FFF2-40B4-BE49-F238E27FC236}">
                    <a16:creationId xmlns:a16="http://schemas.microsoft.com/office/drawing/2014/main" id="{D9039E2D-0219-DD4A-8C35-47921823DF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0" y="1488"/>
                <a:ext cx="576" cy="7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" name="Text Box 8">
                <a:extLst>
                  <a:ext uri="{FF2B5EF4-FFF2-40B4-BE49-F238E27FC236}">
                    <a16:creationId xmlns:a16="http://schemas.microsoft.com/office/drawing/2014/main" id="{C1FF306E-6ED0-3341-A5F9-3E5166B1D3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54" y="1632"/>
                <a:ext cx="641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sz="1600" b="1" dirty="0">
                    <a:cs typeface="Arial" charset="0"/>
                  </a:rPr>
                  <a:t>Andy</a:t>
                </a:r>
              </a:p>
            </p:txBody>
          </p:sp>
        </p:grpSp>
        <p:grpSp>
          <p:nvGrpSpPr>
            <p:cNvPr id="20" name="Group 6">
              <a:extLst>
                <a:ext uri="{FF2B5EF4-FFF2-40B4-BE49-F238E27FC236}">
                  <a16:creationId xmlns:a16="http://schemas.microsoft.com/office/drawing/2014/main" id="{38383578-BB2A-154C-B96D-7DA06B7D8E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81560" y="4101818"/>
              <a:ext cx="851082" cy="857992"/>
              <a:chOff x="2335" y="1488"/>
              <a:chExt cx="676" cy="768"/>
            </a:xfrm>
          </p:grpSpPr>
          <p:pic>
            <p:nvPicPr>
              <p:cNvPr id="32" name="Picture 7" descr="BD18200_">
                <a:extLst>
                  <a:ext uri="{FF2B5EF4-FFF2-40B4-BE49-F238E27FC236}">
                    <a16:creationId xmlns:a16="http://schemas.microsoft.com/office/drawing/2014/main" id="{DF8DB70D-56DB-B346-8FB2-23E0D435B1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0" y="1488"/>
                <a:ext cx="576" cy="7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" name="Text Box 8">
                <a:extLst>
                  <a:ext uri="{FF2B5EF4-FFF2-40B4-BE49-F238E27FC236}">
                    <a16:creationId xmlns:a16="http://schemas.microsoft.com/office/drawing/2014/main" id="{C65EEDDD-C706-044A-BD9A-8CC2B655968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35" y="1632"/>
                <a:ext cx="676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sz="1600" b="1" dirty="0">
                    <a:cs typeface="Arial" charset="0"/>
                  </a:rPr>
                  <a:t>Bobby</a:t>
                </a:r>
              </a:p>
            </p:txBody>
          </p:sp>
        </p:grpSp>
        <p:grpSp>
          <p:nvGrpSpPr>
            <p:cNvPr id="21" name="Group 6">
              <a:extLst>
                <a:ext uri="{FF2B5EF4-FFF2-40B4-BE49-F238E27FC236}">
                  <a16:creationId xmlns:a16="http://schemas.microsoft.com/office/drawing/2014/main" id="{A6C3B214-2915-DB4F-9471-0C4CC62253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12534" y="4097860"/>
              <a:ext cx="851082" cy="857992"/>
              <a:chOff x="2335" y="1488"/>
              <a:chExt cx="676" cy="768"/>
            </a:xfrm>
          </p:grpSpPr>
          <p:pic>
            <p:nvPicPr>
              <p:cNvPr id="30" name="Picture 7" descr="BD18200_">
                <a:extLst>
                  <a:ext uri="{FF2B5EF4-FFF2-40B4-BE49-F238E27FC236}">
                    <a16:creationId xmlns:a16="http://schemas.microsoft.com/office/drawing/2014/main" id="{44C7DD5A-BB0F-1C42-81EC-AFDDF92D94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0" y="1488"/>
                <a:ext cx="576" cy="7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" name="Text Box 8">
                <a:extLst>
                  <a:ext uri="{FF2B5EF4-FFF2-40B4-BE49-F238E27FC236}">
                    <a16:creationId xmlns:a16="http://schemas.microsoft.com/office/drawing/2014/main" id="{F54E4588-408D-6048-B943-DD7D0AA6F51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35" y="1632"/>
                <a:ext cx="676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sz="1600" b="1" dirty="0">
                    <a:cs typeface="Arial" charset="0"/>
                  </a:rPr>
                  <a:t>Bobby</a:t>
                </a:r>
              </a:p>
            </p:txBody>
          </p:sp>
        </p:grpSp>
        <p:cxnSp>
          <p:nvCxnSpPr>
            <p:cNvPr id="22" name="AutoShape 12">
              <a:extLst>
                <a:ext uri="{FF2B5EF4-FFF2-40B4-BE49-F238E27FC236}">
                  <a16:creationId xmlns:a16="http://schemas.microsoft.com/office/drawing/2014/main" id="{D0D60267-8B1D-A142-AF9D-C8E7B1316987}"/>
                </a:ext>
              </a:extLst>
            </p:cNvPr>
            <p:cNvCxnSpPr>
              <a:cxnSpLocks noChangeShapeType="1"/>
              <a:stCxn id="17" idx="1"/>
              <a:endCxn id="12" idx="3"/>
            </p:cNvCxnSpPr>
            <p:nvPr/>
          </p:nvCxnSpPr>
          <p:spPr bwMode="auto">
            <a:xfrm rot="16200000" flipV="1">
              <a:off x="6844708" y="3103430"/>
              <a:ext cx="1752590" cy="1045770"/>
            </a:xfrm>
            <a:prstGeom prst="curvedConnector3">
              <a:avLst>
                <a:gd name="adj1" fmla="val 27316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CE927C4D-80DF-BF4E-80EC-CEF1EB0AF5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55813" y="3385772"/>
              <a:ext cx="1840675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defRPr/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Push (conflict)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endParaRPr>
            </a:p>
          </p:txBody>
        </p:sp>
        <p:grpSp>
          <p:nvGrpSpPr>
            <p:cNvPr id="24" name="Group 18">
              <a:extLst>
                <a:ext uri="{FF2B5EF4-FFF2-40B4-BE49-F238E27FC236}">
                  <a16:creationId xmlns:a16="http://schemas.microsoft.com/office/drawing/2014/main" id="{5D829296-25C4-DC44-89DB-478A815215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58088" y="3435810"/>
              <a:ext cx="685800" cy="457200"/>
              <a:chOff x="2160" y="2304"/>
              <a:chExt cx="432" cy="288"/>
            </a:xfrm>
          </p:grpSpPr>
          <p:sp>
            <p:nvSpPr>
              <p:cNvPr id="28" name="Line 19">
                <a:extLst>
                  <a:ext uri="{FF2B5EF4-FFF2-40B4-BE49-F238E27FC236}">
                    <a16:creationId xmlns:a16="http://schemas.microsoft.com/office/drawing/2014/main" id="{2F1D470C-8FD5-7A4E-8D90-FCD911990A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60" y="2304"/>
                <a:ext cx="432" cy="240"/>
              </a:xfrm>
              <a:prstGeom prst="line">
                <a:avLst/>
              </a:prstGeom>
              <a:noFill/>
              <a:ln w="762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9" name="Line 20">
                <a:extLst>
                  <a:ext uri="{FF2B5EF4-FFF2-40B4-BE49-F238E27FC236}">
                    <a16:creationId xmlns:a16="http://schemas.microsoft.com/office/drawing/2014/main" id="{A5B66E01-A4DB-9047-95D1-A48EC0A084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2304"/>
                <a:ext cx="288" cy="288"/>
              </a:xfrm>
              <a:prstGeom prst="line">
                <a:avLst/>
              </a:prstGeom>
              <a:noFill/>
              <a:ln w="762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25" name="Group 6">
              <a:extLst>
                <a:ext uri="{FF2B5EF4-FFF2-40B4-BE49-F238E27FC236}">
                  <a16:creationId xmlns:a16="http://schemas.microsoft.com/office/drawing/2014/main" id="{817E615D-5C6B-1745-A7FE-47A3B16F15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29703" y="4097860"/>
              <a:ext cx="792728" cy="857992"/>
              <a:chOff x="2400" y="1488"/>
              <a:chExt cx="576" cy="768"/>
            </a:xfrm>
          </p:grpSpPr>
          <p:pic>
            <p:nvPicPr>
              <p:cNvPr id="26" name="Picture 7" descr="BD18200_">
                <a:extLst>
                  <a:ext uri="{FF2B5EF4-FFF2-40B4-BE49-F238E27FC236}">
                    <a16:creationId xmlns:a16="http://schemas.microsoft.com/office/drawing/2014/main" id="{835C0F2B-4CD9-8E4C-A38C-9EF18C8E36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0" y="1488"/>
                <a:ext cx="576" cy="7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" name="Text Box 8">
                <a:extLst>
                  <a:ext uri="{FF2B5EF4-FFF2-40B4-BE49-F238E27FC236}">
                    <a16:creationId xmlns:a16="http://schemas.microsoft.com/office/drawing/2014/main" id="{143BB6A1-A1CA-764E-AE53-594CED2CFD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08" y="1632"/>
                <a:ext cx="533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sz="1600" b="1" dirty="0">
                    <a:cs typeface="Arial" charset="0"/>
                  </a:rPr>
                  <a:t>Andy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53823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1. Tổng quan về hệ thống quản lý phiên bản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B9C23E-0D50-F444-8F49-530A3A1E5951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84A6F34-48AA-984E-85DE-B3D32CFDEDCD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786F8281-464C-3F40-B5FD-86A8A8AA53E4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A8171DC-56AD-5C46-B93D-D8EAAC223D82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Hệ thống quản lý phiên bản phân tán (DVCS)</a:t>
              </a:r>
            </a:p>
          </p:txBody>
        </p:sp>
      </p:grpSp>
      <p:sp>
        <p:nvSpPr>
          <p:cNvPr id="9" name="Text Box 11">
            <a:extLst>
              <a:ext uri="{FF2B5EF4-FFF2-40B4-BE49-F238E27FC236}">
                <a16:creationId xmlns:a16="http://schemas.microsoft.com/office/drawing/2014/main" id="{41D99CAD-FB6C-8E4D-8DDB-1670ABD072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1803737"/>
            <a:ext cx="4191000" cy="1015663"/>
          </a:xfrm>
          <a:prstGeom prst="rect">
            <a:avLst/>
          </a:prstGeom>
          <a:noFill/>
          <a:ln w="9525">
            <a:solidFill>
              <a:srgbClr val="0070C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Bobby merges the her local files with the files from the remote repository.</a:t>
            </a:r>
          </a:p>
          <a:p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Conflicts are locally resolved.</a:t>
            </a:r>
            <a:endParaRPr lang="bg-BG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206090C-9621-014E-B409-7AE60C03D88E}"/>
              </a:ext>
            </a:extLst>
          </p:cNvPr>
          <p:cNvGrpSpPr/>
          <p:nvPr/>
        </p:nvGrpSpPr>
        <p:grpSpPr>
          <a:xfrm>
            <a:off x="3049159" y="1752610"/>
            <a:ext cx="8304641" cy="4648190"/>
            <a:chOff x="3609414" y="1243594"/>
            <a:chExt cx="8304641" cy="4648190"/>
          </a:xfrm>
        </p:grpSpPr>
        <p:pic>
          <p:nvPicPr>
            <p:cNvPr id="11" name="Picture 2" descr="MCj04114760000[1]">
              <a:extLst>
                <a:ext uri="{FF2B5EF4-FFF2-40B4-BE49-F238E27FC236}">
                  <a16:creationId xmlns:a16="http://schemas.microsoft.com/office/drawing/2014/main" id="{CD36D2A5-5DCE-4C47-9F94-DAD0B4705C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1382" y="4529650"/>
              <a:ext cx="1524000" cy="1133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utoShape 4">
              <a:extLst>
                <a:ext uri="{FF2B5EF4-FFF2-40B4-BE49-F238E27FC236}">
                  <a16:creationId xmlns:a16="http://schemas.microsoft.com/office/drawing/2014/main" id="{54D1FB63-D7E3-1A4A-A02D-F1FA7FB559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0912" y="1243594"/>
              <a:ext cx="1524000" cy="1447800"/>
            </a:xfrm>
            <a:prstGeom prst="can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b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</a:b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Remote</a:t>
              </a:r>
              <a:b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</a:b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 Repository</a:t>
              </a:r>
              <a:br>
                <a:rPr lang="bg-BG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</a:br>
              <a:r>
                <a:rPr lang="bg-BG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(</a:t>
              </a: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Server</a:t>
              </a:r>
              <a:r>
                <a:rPr lang="bg-BG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)</a:t>
              </a:r>
              <a:endParaRPr lang="bg-BG" b="1" dirty="0"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endParaRPr>
            </a:p>
            <a:p>
              <a:pPr algn="ctr" eaLnBrk="1" hangingPunct="1">
                <a:lnSpc>
                  <a:spcPct val="100000"/>
                </a:lnSpc>
                <a:defRPr/>
              </a:pPr>
              <a:endParaRPr lang="bg-BG" b="1" dirty="0"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endParaRPr>
            </a:p>
          </p:txBody>
        </p:sp>
        <p:pic>
          <p:nvPicPr>
            <p:cNvPr id="13" name="Picture 12" descr="MCj03871500000[1]">
              <a:extLst>
                <a:ext uri="{FF2B5EF4-FFF2-40B4-BE49-F238E27FC236}">
                  <a16:creationId xmlns:a16="http://schemas.microsoft.com/office/drawing/2014/main" id="{32275EEF-E044-BC44-80A1-8D4D8C8B24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2682" y="4363568"/>
              <a:ext cx="1524000" cy="1524000"/>
            </a:xfrm>
            <a:prstGeom prst="roundRect">
              <a:avLst>
                <a:gd name="adj" fmla="val 7316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AutoShape 4">
              <a:extLst>
                <a:ext uri="{FF2B5EF4-FFF2-40B4-BE49-F238E27FC236}">
                  <a16:creationId xmlns:a16="http://schemas.microsoft.com/office/drawing/2014/main" id="{D5835B2A-A205-B942-82F3-84207F9AB1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3082" y="4443984"/>
              <a:ext cx="1524000" cy="1447800"/>
            </a:xfrm>
            <a:prstGeom prst="can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  <a:defRPr/>
              </a:pPr>
              <a:b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</a:b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Local</a:t>
              </a:r>
              <a:b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</a:b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 Repository</a:t>
              </a:r>
            </a:p>
            <a:p>
              <a:pPr algn="ctr" eaLnBrk="1" hangingPunct="1">
                <a:lnSpc>
                  <a:spcPct val="100000"/>
                </a:lnSpc>
                <a:defRPr/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(Andy)</a:t>
              </a:r>
              <a:endParaRPr lang="bg-BG" b="1" dirty="0"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endParaRPr>
            </a:p>
            <a:p>
              <a:pPr algn="ctr" eaLnBrk="1" hangingPunct="1">
                <a:lnSpc>
                  <a:spcPct val="100000"/>
                </a:lnSpc>
                <a:defRPr/>
              </a:pPr>
              <a:endParaRPr lang="bg-BG" b="1" dirty="0"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endParaRPr>
            </a:p>
          </p:txBody>
        </p:sp>
        <p:sp>
          <p:nvSpPr>
            <p:cNvPr id="15" name="AutoShape 4">
              <a:extLst>
                <a:ext uri="{FF2B5EF4-FFF2-40B4-BE49-F238E27FC236}">
                  <a16:creationId xmlns:a16="http://schemas.microsoft.com/office/drawing/2014/main" id="{A62C531B-8A80-7E4F-AA6E-5E062B409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6682" y="4443984"/>
              <a:ext cx="1524000" cy="1447800"/>
            </a:xfrm>
            <a:prstGeom prst="can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  <a:defRPr/>
              </a:pPr>
              <a:b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</a:b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Local</a:t>
              </a:r>
              <a:b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</a:b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 Repository</a:t>
              </a:r>
            </a:p>
            <a:p>
              <a:pPr algn="ctr" eaLnBrk="1" hangingPunct="1">
                <a:lnSpc>
                  <a:spcPct val="100000"/>
                </a:lnSpc>
                <a:defRPr/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(Bobby)</a:t>
              </a:r>
              <a:endParaRPr lang="bg-BG" b="1" dirty="0"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endParaRPr>
            </a:p>
            <a:p>
              <a:pPr algn="ctr" eaLnBrk="1" hangingPunct="1">
                <a:lnSpc>
                  <a:spcPct val="100000"/>
                </a:lnSpc>
                <a:defRPr/>
              </a:pPr>
              <a:endParaRPr lang="bg-BG" b="1" dirty="0"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81FB752-577C-DF42-A099-B3226D90FC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87890" y="2234184"/>
              <a:ext cx="733457" cy="857992"/>
              <a:chOff x="2364" y="1488"/>
              <a:chExt cx="641" cy="768"/>
            </a:xfrm>
          </p:grpSpPr>
          <p:pic>
            <p:nvPicPr>
              <p:cNvPr id="33" name="Picture 32" descr="BD18200_">
                <a:extLst>
                  <a:ext uri="{FF2B5EF4-FFF2-40B4-BE49-F238E27FC236}">
                    <a16:creationId xmlns:a16="http://schemas.microsoft.com/office/drawing/2014/main" id="{F8974156-4E38-224F-BCBC-E1423CF84C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0" y="1488"/>
                <a:ext cx="576" cy="7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" name="Text Box 8">
                <a:extLst>
                  <a:ext uri="{FF2B5EF4-FFF2-40B4-BE49-F238E27FC236}">
                    <a16:creationId xmlns:a16="http://schemas.microsoft.com/office/drawing/2014/main" id="{B01D9F4F-18F7-7041-A29E-BD026FC44A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4" y="1632"/>
                <a:ext cx="641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sz="1600" b="1" dirty="0">
                    <a:cs typeface="Arial" charset="0"/>
                  </a:rPr>
                  <a:t>Andy</a:t>
                </a:r>
                <a:endParaRPr lang="en-US" b="1" dirty="0">
                  <a:cs typeface="Arial" charset="0"/>
                </a:endParaRPr>
              </a:p>
            </p:txBody>
          </p:sp>
        </p:grpSp>
        <p:grpSp>
          <p:nvGrpSpPr>
            <p:cNvPr id="17" name="Group 6">
              <a:extLst>
                <a:ext uri="{FF2B5EF4-FFF2-40B4-BE49-F238E27FC236}">
                  <a16:creationId xmlns:a16="http://schemas.microsoft.com/office/drawing/2014/main" id="{7A70B582-3185-154D-8F5F-38FF72039D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23649" y="4041212"/>
              <a:ext cx="733457" cy="857992"/>
              <a:chOff x="2354" y="1488"/>
              <a:chExt cx="641" cy="768"/>
            </a:xfrm>
          </p:grpSpPr>
          <p:pic>
            <p:nvPicPr>
              <p:cNvPr id="31" name="Picture 7" descr="BD18200_">
                <a:extLst>
                  <a:ext uri="{FF2B5EF4-FFF2-40B4-BE49-F238E27FC236}">
                    <a16:creationId xmlns:a16="http://schemas.microsoft.com/office/drawing/2014/main" id="{06F5C676-0631-2846-8A98-DF88FD5001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0" y="1488"/>
                <a:ext cx="576" cy="7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" name="Text Box 8">
                <a:extLst>
                  <a:ext uri="{FF2B5EF4-FFF2-40B4-BE49-F238E27FC236}">
                    <a16:creationId xmlns:a16="http://schemas.microsoft.com/office/drawing/2014/main" id="{6578409A-CA19-314C-8116-4DDAF18A2B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54" y="1632"/>
                <a:ext cx="641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sz="1600" b="1" dirty="0">
                    <a:cs typeface="Arial" charset="0"/>
                  </a:rPr>
                  <a:t>Andy</a:t>
                </a:r>
              </a:p>
            </p:txBody>
          </p:sp>
        </p:grpSp>
        <p:grpSp>
          <p:nvGrpSpPr>
            <p:cNvPr id="18" name="Group 6">
              <a:extLst>
                <a:ext uri="{FF2B5EF4-FFF2-40B4-BE49-F238E27FC236}">
                  <a16:creationId xmlns:a16="http://schemas.microsoft.com/office/drawing/2014/main" id="{81946DCE-25B1-FF48-8132-4BBA39EE1F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62505" y="4043192"/>
              <a:ext cx="877521" cy="906030"/>
              <a:chOff x="2324" y="1488"/>
              <a:chExt cx="697" cy="811"/>
            </a:xfrm>
          </p:grpSpPr>
          <p:pic>
            <p:nvPicPr>
              <p:cNvPr id="29" name="Picture 7" descr="BD18200_">
                <a:extLst>
                  <a:ext uri="{FF2B5EF4-FFF2-40B4-BE49-F238E27FC236}">
                    <a16:creationId xmlns:a16="http://schemas.microsoft.com/office/drawing/2014/main" id="{54B0507E-483B-664B-96BC-1ED47AB730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0" y="1488"/>
                <a:ext cx="576" cy="7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" name="Text Box 8">
                <a:extLst>
                  <a:ext uri="{FF2B5EF4-FFF2-40B4-BE49-F238E27FC236}">
                    <a16:creationId xmlns:a16="http://schemas.microsoft.com/office/drawing/2014/main" id="{31910DEE-C1D1-2A46-8030-1250D327595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24" y="1555"/>
                <a:ext cx="697" cy="7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sz="1600" b="1" dirty="0">
                    <a:cs typeface="Arial" charset="0"/>
                  </a:rPr>
                  <a:t>Bobby</a:t>
                </a:r>
              </a:p>
              <a:p>
                <a:pPr algn="ctr">
                  <a:defRPr/>
                </a:pPr>
                <a:r>
                  <a:rPr lang="en-US" sz="1600" b="1" dirty="0">
                    <a:cs typeface="Arial" charset="0"/>
                  </a:rPr>
                  <a:t>+Andy</a:t>
                </a:r>
              </a:p>
              <a:p>
                <a:pPr algn="ctr">
                  <a:defRPr/>
                </a:pPr>
                <a:endParaRPr lang="en-US" sz="1600" b="1" dirty="0">
                  <a:cs typeface="Arial" charset="0"/>
                </a:endParaRPr>
              </a:p>
            </p:txBody>
          </p:sp>
        </p:grpSp>
        <p:grpSp>
          <p:nvGrpSpPr>
            <p:cNvPr id="19" name="Group 6">
              <a:extLst>
                <a:ext uri="{FF2B5EF4-FFF2-40B4-BE49-F238E27FC236}">
                  <a16:creationId xmlns:a16="http://schemas.microsoft.com/office/drawing/2014/main" id="{E45E86C1-86E6-0B4F-A838-744569E9B8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94739" y="4039234"/>
              <a:ext cx="877521" cy="857992"/>
              <a:chOff x="2325" y="1488"/>
              <a:chExt cx="697" cy="768"/>
            </a:xfrm>
          </p:grpSpPr>
          <p:pic>
            <p:nvPicPr>
              <p:cNvPr id="27" name="Picture 7" descr="BD18200_">
                <a:extLst>
                  <a:ext uri="{FF2B5EF4-FFF2-40B4-BE49-F238E27FC236}">
                    <a16:creationId xmlns:a16="http://schemas.microsoft.com/office/drawing/2014/main" id="{2451CD2C-2FAB-5C47-8A66-1175D631CF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0" y="1488"/>
                <a:ext cx="576" cy="7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" name="Text Box 8">
                <a:extLst>
                  <a:ext uri="{FF2B5EF4-FFF2-40B4-BE49-F238E27FC236}">
                    <a16:creationId xmlns:a16="http://schemas.microsoft.com/office/drawing/2014/main" id="{C456498A-17D1-754E-B9D6-D723861CA09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25" y="1555"/>
                <a:ext cx="697" cy="5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sz="1600" b="1" dirty="0">
                    <a:cs typeface="Arial" charset="0"/>
                  </a:rPr>
                  <a:t>Bobby</a:t>
                </a:r>
              </a:p>
              <a:p>
                <a:pPr algn="ctr">
                  <a:defRPr/>
                </a:pPr>
                <a:r>
                  <a:rPr lang="en-US" sz="1600" b="1" dirty="0">
                    <a:cs typeface="Arial" charset="0"/>
                  </a:rPr>
                  <a:t>+Andy</a:t>
                </a:r>
              </a:p>
            </p:txBody>
          </p:sp>
        </p:grpSp>
        <p:cxnSp>
          <p:nvCxnSpPr>
            <p:cNvPr id="20" name="AutoShape 12">
              <a:extLst>
                <a:ext uri="{FF2B5EF4-FFF2-40B4-BE49-F238E27FC236}">
                  <a16:creationId xmlns:a16="http://schemas.microsoft.com/office/drawing/2014/main" id="{0843AACD-3849-C545-A1FD-B2B9ED4D8D81}"/>
                </a:ext>
              </a:extLst>
            </p:cNvPr>
            <p:cNvCxnSpPr>
              <a:cxnSpLocks noChangeShapeType="1"/>
              <a:stCxn id="33" idx="3"/>
              <a:endCxn id="29" idx="1"/>
            </p:cNvCxnSpPr>
            <p:nvPr/>
          </p:nvCxnSpPr>
          <p:spPr bwMode="auto">
            <a:xfrm rot="16200000" flipH="1">
              <a:off x="7439502" y="3044804"/>
              <a:ext cx="1752590" cy="1045770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" name="Text Box 17">
              <a:extLst>
                <a:ext uri="{FF2B5EF4-FFF2-40B4-BE49-F238E27FC236}">
                  <a16:creationId xmlns:a16="http://schemas.microsoft.com/office/drawing/2014/main" id="{337207C5-E78E-2647-810A-AD42CAD961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5503" y="3190773"/>
              <a:ext cx="275243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Pull (Fetch + Merge)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endParaRPr>
            </a:p>
          </p:txBody>
        </p:sp>
        <p:grpSp>
          <p:nvGrpSpPr>
            <p:cNvPr id="22" name="Group 6">
              <a:extLst>
                <a:ext uri="{FF2B5EF4-FFF2-40B4-BE49-F238E27FC236}">
                  <a16:creationId xmlns:a16="http://schemas.microsoft.com/office/drawing/2014/main" id="{AF193A9A-BE4E-1447-89D1-181367AE97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24497" y="4039234"/>
              <a:ext cx="792728" cy="857992"/>
              <a:chOff x="2400" y="1488"/>
              <a:chExt cx="576" cy="768"/>
            </a:xfrm>
          </p:grpSpPr>
          <p:pic>
            <p:nvPicPr>
              <p:cNvPr id="25" name="Picture 7" descr="BD18200_">
                <a:extLst>
                  <a:ext uri="{FF2B5EF4-FFF2-40B4-BE49-F238E27FC236}">
                    <a16:creationId xmlns:a16="http://schemas.microsoft.com/office/drawing/2014/main" id="{39385289-F5C5-E447-A105-44424EBD5E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0" y="1488"/>
                <a:ext cx="576" cy="7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" name="Text Box 8">
                <a:extLst>
                  <a:ext uri="{FF2B5EF4-FFF2-40B4-BE49-F238E27FC236}">
                    <a16:creationId xmlns:a16="http://schemas.microsoft.com/office/drawing/2014/main" id="{81A2FD3C-52D7-B142-B682-F381319C97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08" y="1632"/>
                <a:ext cx="533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sz="1600" b="1" dirty="0">
                    <a:cs typeface="Arial" charset="0"/>
                  </a:rPr>
                  <a:t>Andy</a:t>
                </a:r>
              </a:p>
            </p:txBody>
          </p:sp>
        </p:grpSp>
        <p:sp>
          <p:nvSpPr>
            <p:cNvPr id="23" name="Text Box 21">
              <a:extLst>
                <a:ext uri="{FF2B5EF4-FFF2-40B4-BE49-F238E27FC236}">
                  <a16:creationId xmlns:a16="http://schemas.microsoft.com/office/drawing/2014/main" id="{F77E3F47-8CD5-064E-B40B-DFEC8237D0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29490" y="3928081"/>
              <a:ext cx="98456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4000" b="1">
                  <a:solidFill>
                    <a:srgbClr val="000000"/>
                  </a:solidFill>
                  <a:latin typeface="Arial" charset="0"/>
                </a:defRPr>
              </a:lvl1pPr>
              <a:lvl2pPr marL="742950" indent="-285750">
                <a:defRPr kumimoji="1" sz="4000" b="1">
                  <a:solidFill>
                    <a:srgbClr val="000000"/>
                  </a:solidFill>
                  <a:latin typeface="Arial" charset="0"/>
                </a:defRPr>
              </a:lvl2pPr>
              <a:lvl3pPr marL="11430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3pPr>
              <a:lvl4pPr marL="16002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4pPr>
              <a:lvl5pPr marL="20574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kumimoji="0" lang="en-US" sz="2000" dirty="0">
                  <a:solidFill>
                    <a:schemeClr val="tx1"/>
                  </a:solidFill>
                  <a:cs typeface="Arial" charset="0"/>
                </a:rPr>
                <a:t>Bobby</a:t>
              </a:r>
              <a:endParaRPr kumimoji="0" lang="en-US" sz="1200" noProof="1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24" name="Text Box 21">
              <a:extLst>
                <a:ext uri="{FF2B5EF4-FFF2-40B4-BE49-F238E27FC236}">
                  <a16:creationId xmlns:a16="http://schemas.microsoft.com/office/drawing/2014/main" id="{8EB28EFB-06BB-0F4E-8FBD-57217C09F7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9414" y="4114085"/>
              <a:ext cx="827471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4000" b="1">
                  <a:solidFill>
                    <a:srgbClr val="000000"/>
                  </a:solidFill>
                  <a:latin typeface="Arial" charset="0"/>
                </a:defRPr>
              </a:lvl1pPr>
              <a:lvl2pPr marL="742950" indent="-285750">
                <a:defRPr kumimoji="1" sz="4000" b="1">
                  <a:solidFill>
                    <a:srgbClr val="000000"/>
                  </a:solidFill>
                  <a:latin typeface="Arial" charset="0"/>
                </a:defRPr>
              </a:lvl2pPr>
              <a:lvl3pPr marL="11430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3pPr>
              <a:lvl4pPr marL="16002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4pPr>
              <a:lvl5pPr marL="20574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kumimoji="0" lang="en-US" sz="2000" dirty="0">
                  <a:solidFill>
                    <a:schemeClr val="tx1"/>
                  </a:solidFill>
                  <a:cs typeface="Arial" charset="0"/>
                </a:rPr>
                <a:t>Andy</a:t>
              </a:r>
              <a:endParaRPr kumimoji="0" lang="en-US" sz="1200" noProof="1">
                <a:solidFill>
                  <a:schemeClr val="tx1"/>
                </a:solidFill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5900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1. Tổng quan về hệ thống quản lý phiên bản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B9C23E-0D50-F444-8F49-530A3A1E5951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84A6F34-48AA-984E-85DE-B3D32CFDEDCD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786F8281-464C-3F40-B5FD-86A8A8AA53E4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A8171DC-56AD-5C46-B93D-D8EAAC223D82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Hệ thống quản lý phiên bản phân tán (DVCS)</a:t>
              </a:r>
            </a:p>
          </p:txBody>
        </p:sp>
      </p:grpSp>
      <p:sp>
        <p:nvSpPr>
          <p:cNvPr id="35" name="Text Box 11">
            <a:extLst>
              <a:ext uri="{FF2B5EF4-FFF2-40B4-BE49-F238E27FC236}">
                <a16:creationId xmlns:a16="http://schemas.microsoft.com/office/drawing/2014/main" id="{154795D3-6813-0C41-A474-A3770A805C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1928934"/>
            <a:ext cx="3630302" cy="1015663"/>
          </a:xfrm>
          <a:prstGeom prst="rect">
            <a:avLst/>
          </a:prstGeom>
          <a:noFill/>
          <a:ln w="9525">
            <a:solidFill>
              <a:srgbClr val="0070C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Bobby commits her merged changes</a:t>
            </a:r>
            <a:r>
              <a:rPr lang="bg-BG" sz="2000" dirty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No version conflict</a:t>
            </a:r>
            <a:r>
              <a:rPr lang="bg-BG" sz="2000" dirty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2ADA09F-11B0-7748-AB67-B83609B4A7E8}"/>
              </a:ext>
            </a:extLst>
          </p:cNvPr>
          <p:cNvGrpSpPr/>
          <p:nvPr/>
        </p:nvGrpSpPr>
        <p:grpSpPr>
          <a:xfrm>
            <a:off x="2628900" y="1752600"/>
            <a:ext cx="8115300" cy="4648190"/>
            <a:chOff x="3771382" y="1160071"/>
            <a:chExt cx="8115300" cy="4648190"/>
          </a:xfrm>
        </p:grpSpPr>
        <p:pic>
          <p:nvPicPr>
            <p:cNvPr id="37" name="Picture 2" descr="MCj04114760000[1]">
              <a:extLst>
                <a:ext uri="{FF2B5EF4-FFF2-40B4-BE49-F238E27FC236}">
                  <a16:creationId xmlns:a16="http://schemas.microsoft.com/office/drawing/2014/main" id="{C353DD4C-5FE3-D649-AC7F-5C4728BFCD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1382" y="4446127"/>
              <a:ext cx="1524000" cy="1133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AutoShape 4">
              <a:extLst>
                <a:ext uri="{FF2B5EF4-FFF2-40B4-BE49-F238E27FC236}">
                  <a16:creationId xmlns:a16="http://schemas.microsoft.com/office/drawing/2014/main" id="{5210E126-9E94-3F40-9BB5-8BE8C5824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0912" y="1160071"/>
              <a:ext cx="1524000" cy="1447800"/>
            </a:xfrm>
            <a:prstGeom prst="can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b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</a:b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Remote</a:t>
              </a:r>
              <a:b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</a:b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 Repository</a:t>
              </a:r>
              <a:br>
                <a:rPr lang="bg-BG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</a:br>
              <a:r>
                <a:rPr lang="bg-BG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(</a:t>
              </a: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Server</a:t>
              </a:r>
              <a:r>
                <a:rPr lang="bg-BG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)</a:t>
              </a:r>
              <a:endParaRPr lang="bg-BG" b="1" dirty="0"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endParaRPr>
            </a:p>
            <a:p>
              <a:pPr algn="ctr" eaLnBrk="1" hangingPunct="1">
                <a:lnSpc>
                  <a:spcPct val="100000"/>
                </a:lnSpc>
                <a:defRPr/>
              </a:pPr>
              <a:endParaRPr lang="bg-BG" b="1" dirty="0"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endParaRPr>
            </a:p>
          </p:txBody>
        </p:sp>
        <p:pic>
          <p:nvPicPr>
            <p:cNvPr id="39" name="Picture 38" descr="MCj03871500000[1]">
              <a:extLst>
                <a:ext uri="{FF2B5EF4-FFF2-40B4-BE49-F238E27FC236}">
                  <a16:creationId xmlns:a16="http://schemas.microsoft.com/office/drawing/2014/main" id="{AE3A98D4-9487-9749-8F01-0650A8BBC7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2682" y="4280045"/>
              <a:ext cx="1524000" cy="1524000"/>
            </a:xfrm>
            <a:prstGeom prst="roundRect">
              <a:avLst>
                <a:gd name="adj" fmla="val 7316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 Box 20">
              <a:extLst>
                <a:ext uri="{FF2B5EF4-FFF2-40B4-BE49-F238E27FC236}">
                  <a16:creationId xmlns:a16="http://schemas.microsoft.com/office/drawing/2014/main" id="{489D9E58-7AA5-0B43-8F8C-716D28B4EC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5396" y="3992198"/>
              <a:ext cx="827471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4000" b="1">
                  <a:solidFill>
                    <a:srgbClr val="000000"/>
                  </a:solidFill>
                  <a:latin typeface="Arial" charset="0"/>
                </a:defRPr>
              </a:lvl1pPr>
              <a:lvl2pPr marL="742950" indent="-285750">
                <a:defRPr kumimoji="1" sz="4000" b="1">
                  <a:solidFill>
                    <a:srgbClr val="000000"/>
                  </a:solidFill>
                  <a:latin typeface="Arial" charset="0"/>
                </a:defRPr>
              </a:lvl2pPr>
              <a:lvl3pPr marL="11430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3pPr>
              <a:lvl4pPr marL="16002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4pPr>
              <a:lvl5pPr marL="20574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kumimoji="0" lang="en-US" sz="2000" dirty="0">
                  <a:solidFill>
                    <a:schemeClr val="tx1"/>
                  </a:solidFill>
                  <a:cs typeface="Arial" charset="0"/>
                </a:rPr>
                <a:t>Andy</a:t>
              </a:r>
              <a:endParaRPr kumimoji="0" lang="en-US" sz="1200" noProof="1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41" name="Text Box 21">
              <a:extLst>
                <a:ext uri="{FF2B5EF4-FFF2-40B4-BE49-F238E27FC236}">
                  <a16:creationId xmlns:a16="http://schemas.microsoft.com/office/drawing/2014/main" id="{31FB5809-9271-984C-8C9B-F379201F05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67003" y="3798153"/>
              <a:ext cx="98456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4000" b="1">
                  <a:solidFill>
                    <a:srgbClr val="000000"/>
                  </a:solidFill>
                  <a:latin typeface="Arial" charset="0"/>
                </a:defRPr>
              </a:lvl1pPr>
              <a:lvl2pPr marL="742950" indent="-285750">
                <a:defRPr kumimoji="1" sz="4000" b="1">
                  <a:solidFill>
                    <a:srgbClr val="000000"/>
                  </a:solidFill>
                  <a:latin typeface="Arial" charset="0"/>
                </a:defRPr>
              </a:lvl2pPr>
              <a:lvl3pPr marL="11430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3pPr>
              <a:lvl4pPr marL="16002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4pPr>
              <a:lvl5pPr marL="20574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kumimoji="0" lang="en-US" sz="2000" dirty="0">
                  <a:solidFill>
                    <a:schemeClr val="tx1"/>
                  </a:solidFill>
                  <a:cs typeface="Arial" charset="0"/>
                </a:rPr>
                <a:t>Bobby</a:t>
              </a:r>
              <a:endParaRPr kumimoji="0" lang="en-US" sz="1200" noProof="1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42" name="AutoShape 4">
              <a:extLst>
                <a:ext uri="{FF2B5EF4-FFF2-40B4-BE49-F238E27FC236}">
                  <a16:creationId xmlns:a16="http://schemas.microsoft.com/office/drawing/2014/main" id="{7A9DFC3B-FE06-2B44-A411-ADE6354C60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3082" y="4360461"/>
              <a:ext cx="1524000" cy="1447800"/>
            </a:xfrm>
            <a:prstGeom prst="can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  <a:defRPr/>
              </a:pPr>
              <a:b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</a:b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Local</a:t>
              </a:r>
              <a:b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</a:b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 Repository</a:t>
              </a:r>
            </a:p>
            <a:p>
              <a:pPr algn="ctr" eaLnBrk="1" hangingPunct="1">
                <a:lnSpc>
                  <a:spcPct val="100000"/>
                </a:lnSpc>
                <a:defRPr/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(Andy)</a:t>
              </a:r>
              <a:endParaRPr lang="bg-BG" b="1" dirty="0"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endParaRPr>
            </a:p>
            <a:p>
              <a:pPr algn="ctr" eaLnBrk="1" hangingPunct="1">
                <a:lnSpc>
                  <a:spcPct val="100000"/>
                </a:lnSpc>
                <a:defRPr/>
              </a:pPr>
              <a:endParaRPr lang="bg-BG" b="1" dirty="0"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endParaRPr>
            </a:p>
          </p:txBody>
        </p:sp>
        <p:sp>
          <p:nvSpPr>
            <p:cNvPr id="43" name="AutoShape 4">
              <a:extLst>
                <a:ext uri="{FF2B5EF4-FFF2-40B4-BE49-F238E27FC236}">
                  <a16:creationId xmlns:a16="http://schemas.microsoft.com/office/drawing/2014/main" id="{86BF4A67-94B2-C74F-BCE7-2F41206F8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6682" y="4360461"/>
              <a:ext cx="1524000" cy="1447800"/>
            </a:xfrm>
            <a:prstGeom prst="can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  <a:defRPr/>
              </a:pPr>
              <a:b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</a:b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Local</a:t>
              </a:r>
              <a:b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</a:b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 Repository</a:t>
              </a:r>
            </a:p>
            <a:p>
              <a:pPr algn="ctr" eaLnBrk="1" hangingPunct="1">
                <a:lnSpc>
                  <a:spcPct val="100000"/>
                </a:lnSpc>
                <a:defRPr/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(Bobby)</a:t>
              </a:r>
              <a:endParaRPr lang="bg-BG" b="1" dirty="0"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endParaRPr>
            </a:p>
            <a:p>
              <a:pPr algn="ctr" eaLnBrk="1" hangingPunct="1">
                <a:lnSpc>
                  <a:spcPct val="100000"/>
                </a:lnSpc>
                <a:defRPr/>
              </a:pPr>
              <a:endParaRPr lang="bg-BG" b="1" dirty="0"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endParaRPr>
            </a:p>
          </p:txBody>
        </p:sp>
        <p:grpSp>
          <p:nvGrpSpPr>
            <p:cNvPr id="44" name="Group 6">
              <a:extLst>
                <a:ext uri="{FF2B5EF4-FFF2-40B4-BE49-F238E27FC236}">
                  <a16:creationId xmlns:a16="http://schemas.microsoft.com/office/drawing/2014/main" id="{F6E5E863-3B86-654E-AE20-A1B4F9AEC6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23649" y="3957689"/>
              <a:ext cx="733457" cy="857992"/>
              <a:chOff x="2354" y="1488"/>
              <a:chExt cx="641" cy="768"/>
            </a:xfrm>
          </p:grpSpPr>
          <p:pic>
            <p:nvPicPr>
              <p:cNvPr id="59" name="Picture 7" descr="BD18200_">
                <a:extLst>
                  <a:ext uri="{FF2B5EF4-FFF2-40B4-BE49-F238E27FC236}">
                    <a16:creationId xmlns:a16="http://schemas.microsoft.com/office/drawing/2014/main" id="{0F0C5BCC-0F8B-2E41-AF06-7C65E5F979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0" y="1488"/>
                <a:ext cx="576" cy="7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0" name="Text Box 8">
                <a:extLst>
                  <a:ext uri="{FF2B5EF4-FFF2-40B4-BE49-F238E27FC236}">
                    <a16:creationId xmlns:a16="http://schemas.microsoft.com/office/drawing/2014/main" id="{83A4AAB8-E08F-0F4F-955E-E8511D9B50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54" y="1632"/>
                <a:ext cx="641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sz="1600" b="1" dirty="0">
                    <a:cs typeface="Arial" charset="0"/>
                  </a:rPr>
                  <a:t>Andy</a:t>
                </a:r>
              </a:p>
            </p:txBody>
          </p:sp>
        </p:grpSp>
        <p:grpSp>
          <p:nvGrpSpPr>
            <p:cNvPr id="45" name="Group 6">
              <a:extLst>
                <a:ext uri="{FF2B5EF4-FFF2-40B4-BE49-F238E27FC236}">
                  <a16:creationId xmlns:a16="http://schemas.microsoft.com/office/drawing/2014/main" id="{8FDE857C-EE48-8047-B7C7-995E639DFF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62505" y="3959669"/>
              <a:ext cx="877521" cy="857992"/>
              <a:chOff x="2324" y="1488"/>
              <a:chExt cx="697" cy="768"/>
            </a:xfrm>
          </p:grpSpPr>
          <p:pic>
            <p:nvPicPr>
              <p:cNvPr id="57" name="Picture 7" descr="BD18200_">
                <a:extLst>
                  <a:ext uri="{FF2B5EF4-FFF2-40B4-BE49-F238E27FC236}">
                    <a16:creationId xmlns:a16="http://schemas.microsoft.com/office/drawing/2014/main" id="{5668AFC5-45D5-4841-8519-B6A8C0182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0" y="1488"/>
                <a:ext cx="576" cy="7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8" name="Text Box 8">
                <a:extLst>
                  <a:ext uri="{FF2B5EF4-FFF2-40B4-BE49-F238E27FC236}">
                    <a16:creationId xmlns:a16="http://schemas.microsoft.com/office/drawing/2014/main" id="{F8362C96-59DF-C144-99CF-FAA97BD37AB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24" y="1555"/>
                <a:ext cx="697" cy="5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sz="1600" b="1" dirty="0">
                    <a:cs typeface="Arial" charset="0"/>
                  </a:rPr>
                  <a:t>Bobby</a:t>
                </a:r>
              </a:p>
              <a:p>
                <a:pPr algn="ctr">
                  <a:defRPr/>
                </a:pPr>
                <a:r>
                  <a:rPr lang="en-US" sz="1600" b="1" dirty="0">
                    <a:cs typeface="Arial" charset="0"/>
                  </a:rPr>
                  <a:t>+Andy</a:t>
                </a:r>
              </a:p>
            </p:txBody>
          </p:sp>
        </p:grpSp>
        <p:cxnSp>
          <p:nvCxnSpPr>
            <p:cNvPr id="46" name="AutoShape 12">
              <a:extLst>
                <a:ext uri="{FF2B5EF4-FFF2-40B4-BE49-F238E27FC236}">
                  <a16:creationId xmlns:a16="http://schemas.microsoft.com/office/drawing/2014/main" id="{18DA9BE4-E3E9-4E4E-A535-2EB161F703A7}"/>
                </a:ext>
              </a:extLst>
            </p:cNvPr>
            <p:cNvCxnSpPr>
              <a:cxnSpLocks noChangeShapeType="1"/>
              <a:endCxn id="38" idx="3"/>
            </p:cNvCxnSpPr>
            <p:nvPr/>
          </p:nvCxnSpPr>
          <p:spPr bwMode="auto">
            <a:xfrm rot="16200000" flipV="1">
              <a:off x="7507739" y="2893044"/>
              <a:ext cx="1672174" cy="1101827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7" name="Text Box 17">
              <a:extLst>
                <a:ext uri="{FF2B5EF4-FFF2-40B4-BE49-F238E27FC236}">
                  <a16:creationId xmlns:a16="http://schemas.microsoft.com/office/drawing/2014/main" id="{6F00BCD3-DC52-1946-B770-535FBDAB69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33882" y="3151507"/>
              <a:ext cx="275800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defRPr/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Push (no conflict)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endParaRPr>
            </a:p>
          </p:txBody>
        </p:sp>
        <p:grpSp>
          <p:nvGrpSpPr>
            <p:cNvPr id="48" name="Group 6">
              <a:extLst>
                <a:ext uri="{FF2B5EF4-FFF2-40B4-BE49-F238E27FC236}">
                  <a16:creationId xmlns:a16="http://schemas.microsoft.com/office/drawing/2014/main" id="{943FFA34-85EB-D348-82AB-1B6215D8E5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94739" y="3955711"/>
              <a:ext cx="877521" cy="857992"/>
              <a:chOff x="2325" y="1488"/>
              <a:chExt cx="697" cy="768"/>
            </a:xfrm>
          </p:grpSpPr>
          <p:pic>
            <p:nvPicPr>
              <p:cNvPr id="55" name="Picture 7" descr="BD18200_">
                <a:extLst>
                  <a:ext uri="{FF2B5EF4-FFF2-40B4-BE49-F238E27FC236}">
                    <a16:creationId xmlns:a16="http://schemas.microsoft.com/office/drawing/2014/main" id="{C400EA1F-2027-EA41-8132-1A4C013317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0" y="1488"/>
                <a:ext cx="576" cy="7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6" name="Text Box 8">
                <a:extLst>
                  <a:ext uri="{FF2B5EF4-FFF2-40B4-BE49-F238E27FC236}">
                    <a16:creationId xmlns:a16="http://schemas.microsoft.com/office/drawing/2014/main" id="{A5A09F37-CC9F-8C48-B2A5-674F231885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25" y="1555"/>
                <a:ext cx="697" cy="5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sz="1600" b="1" dirty="0">
                    <a:cs typeface="Arial" charset="0"/>
                  </a:rPr>
                  <a:t>Bobby</a:t>
                </a:r>
              </a:p>
              <a:p>
                <a:pPr algn="ctr">
                  <a:defRPr/>
                </a:pPr>
                <a:r>
                  <a:rPr lang="en-US" sz="1600" b="1" dirty="0">
                    <a:cs typeface="Arial" charset="0"/>
                  </a:rPr>
                  <a:t>+Andy</a:t>
                </a:r>
              </a:p>
            </p:txBody>
          </p:sp>
        </p:grpSp>
        <p:grpSp>
          <p:nvGrpSpPr>
            <p:cNvPr id="49" name="Group 6">
              <a:extLst>
                <a:ext uri="{FF2B5EF4-FFF2-40B4-BE49-F238E27FC236}">
                  <a16:creationId xmlns:a16="http://schemas.microsoft.com/office/drawing/2014/main" id="{94806946-4831-0E45-B61B-61D125A038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7673" y="2162473"/>
              <a:ext cx="877521" cy="857992"/>
              <a:chOff x="2325" y="1488"/>
              <a:chExt cx="697" cy="768"/>
            </a:xfrm>
          </p:grpSpPr>
          <p:pic>
            <p:nvPicPr>
              <p:cNvPr id="53" name="Picture 7" descr="BD18200_">
                <a:extLst>
                  <a:ext uri="{FF2B5EF4-FFF2-40B4-BE49-F238E27FC236}">
                    <a16:creationId xmlns:a16="http://schemas.microsoft.com/office/drawing/2014/main" id="{00DB327E-D47F-624E-A10F-E692EAE081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0" y="1488"/>
                <a:ext cx="576" cy="7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4" name="Text Box 8">
                <a:extLst>
                  <a:ext uri="{FF2B5EF4-FFF2-40B4-BE49-F238E27FC236}">
                    <a16:creationId xmlns:a16="http://schemas.microsoft.com/office/drawing/2014/main" id="{25043BB2-5A68-2E46-A814-B1737EBE1EC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25" y="1555"/>
                <a:ext cx="697" cy="5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sz="1600" b="1" dirty="0">
                    <a:cs typeface="Arial" charset="0"/>
                  </a:rPr>
                  <a:t>Bobby</a:t>
                </a:r>
              </a:p>
              <a:p>
                <a:pPr algn="ctr">
                  <a:defRPr/>
                </a:pPr>
                <a:r>
                  <a:rPr lang="en-US" sz="1600" b="1" dirty="0">
                    <a:cs typeface="Arial" charset="0"/>
                  </a:rPr>
                  <a:t>+Andy</a:t>
                </a:r>
              </a:p>
            </p:txBody>
          </p:sp>
        </p:grpSp>
        <p:grpSp>
          <p:nvGrpSpPr>
            <p:cNvPr id="50" name="Group 6">
              <a:extLst>
                <a:ext uri="{FF2B5EF4-FFF2-40B4-BE49-F238E27FC236}">
                  <a16:creationId xmlns:a16="http://schemas.microsoft.com/office/drawing/2014/main" id="{09A4EA82-7EFE-4049-ABA1-1BAA3F1064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24497" y="3955711"/>
              <a:ext cx="792728" cy="857992"/>
              <a:chOff x="2400" y="1488"/>
              <a:chExt cx="576" cy="768"/>
            </a:xfrm>
          </p:grpSpPr>
          <p:pic>
            <p:nvPicPr>
              <p:cNvPr id="51" name="Picture 7" descr="BD18200_">
                <a:extLst>
                  <a:ext uri="{FF2B5EF4-FFF2-40B4-BE49-F238E27FC236}">
                    <a16:creationId xmlns:a16="http://schemas.microsoft.com/office/drawing/2014/main" id="{08078E9B-70CD-2E4B-8256-2DC80EA47E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0" y="1488"/>
                <a:ext cx="576" cy="7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" name="Text Box 8">
                <a:extLst>
                  <a:ext uri="{FF2B5EF4-FFF2-40B4-BE49-F238E27FC236}">
                    <a16:creationId xmlns:a16="http://schemas.microsoft.com/office/drawing/2014/main" id="{DFC4F5A3-5DC9-D845-8174-93B442C3FF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08" y="1632"/>
                <a:ext cx="533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sz="1600" b="1" dirty="0">
                    <a:cs typeface="Arial" charset="0"/>
                  </a:rPr>
                  <a:t>Andy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47656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1. Tổng quan về hệ thống quản lý phiên bản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B9C23E-0D50-F444-8F49-530A3A1E5951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84A6F34-48AA-984E-85DE-B3D32CFDEDCD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786F8281-464C-3F40-B5FD-86A8A8AA53E4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A8171DC-56AD-5C46-B93D-D8EAAC223D82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Hệ thống quản lý phiên bản phân tán (DVCS)</a:t>
              </a:r>
            </a:p>
          </p:txBody>
        </p:sp>
      </p:grpSp>
      <p:sp>
        <p:nvSpPr>
          <p:cNvPr id="9" name="Text Box 11">
            <a:extLst>
              <a:ext uri="{FF2B5EF4-FFF2-40B4-BE49-F238E27FC236}">
                <a16:creationId xmlns:a16="http://schemas.microsoft.com/office/drawing/2014/main" id="{F755C8A4-6B82-C44C-BA11-4FAFCA483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792069"/>
            <a:ext cx="3272825" cy="646331"/>
          </a:xfrm>
          <a:prstGeom prst="rect">
            <a:avLst/>
          </a:prstGeom>
          <a:noFill/>
          <a:ln w="9525">
            <a:solidFill>
              <a:srgbClr val="0070C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Andy pulls (updates) the changed files from the remote repository</a:t>
            </a:r>
            <a:r>
              <a:rPr lang="bg-BG" dirty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F2EA1A-7FD0-EE4B-8660-C794582A934C}"/>
              </a:ext>
            </a:extLst>
          </p:cNvPr>
          <p:cNvGrpSpPr/>
          <p:nvPr/>
        </p:nvGrpSpPr>
        <p:grpSpPr>
          <a:xfrm>
            <a:off x="2522182" y="1676410"/>
            <a:ext cx="8222018" cy="4648190"/>
            <a:chOff x="3654855" y="1247356"/>
            <a:chExt cx="8222018" cy="4648190"/>
          </a:xfrm>
        </p:grpSpPr>
        <p:pic>
          <p:nvPicPr>
            <p:cNvPr id="11" name="Picture 2" descr="MCj04114760000[1]">
              <a:extLst>
                <a:ext uri="{FF2B5EF4-FFF2-40B4-BE49-F238E27FC236}">
                  <a16:creationId xmlns:a16="http://schemas.microsoft.com/office/drawing/2014/main" id="{442E8823-0530-EE4E-A228-69632F23B1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3094" y="4533412"/>
              <a:ext cx="1524000" cy="1133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utoShape 4">
              <a:extLst>
                <a:ext uri="{FF2B5EF4-FFF2-40B4-BE49-F238E27FC236}">
                  <a16:creationId xmlns:a16="http://schemas.microsoft.com/office/drawing/2014/main" id="{065C1FE9-DCD1-E148-9000-3A7CE94D8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2624" y="1247356"/>
              <a:ext cx="1524000" cy="1447800"/>
            </a:xfrm>
            <a:prstGeom prst="can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b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</a:b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Remote</a:t>
              </a:r>
              <a:b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</a:b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 Repository</a:t>
              </a:r>
              <a:br>
                <a:rPr lang="bg-BG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</a:br>
              <a:r>
                <a:rPr lang="bg-BG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(</a:t>
              </a: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Server</a:t>
              </a:r>
              <a:r>
                <a:rPr lang="bg-BG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)</a:t>
              </a:r>
              <a:endParaRPr lang="bg-BG" b="1" dirty="0"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endParaRPr>
            </a:p>
            <a:p>
              <a:pPr algn="ctr" eaLnBrk="1" hangingPunct="1">
                <a:lnSpc>
                  <a:spcPct val="100000"/>
                </a:lnSpc>
                <a:defRPr/>
              </a:pPr>
              <a:endParaRPr lang="bg-BG" b="1" dirty="0"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endParaRPr>
            </a:p>
          </p:txBody>
        </p:sp>
        <p:pic>
          <p:nvPicPr>
            <p:cNvPr id="13" name="Picture 12" descr="MCj03871500000[1]">
              <a:extLst>
                <a:ext uri="{FF2B5EF4-FFF2-40B4-BE49-F238E27FC236}">
                  <a16:creationId xmlns:a16="http://schemas.microsoft.com/office/drawing/2014/main" id="{285D59AE-0044-0441-8F77-65EE61C90A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4394" y="4367330"/>
              <a:ext cx="1524000" cy="1524000"/>
            </a:xfrm>
            <a:prstGeom prst="roundRect">
              <a:avLst>
                <a:gd name="adj" fmla="val 7316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 Box 20">
              <a:extLst>
                <a:ext uri="{FF2B5EF4-FFF2-40B4-BE49-F238E27FC236}">
                  <a16:creationId xmlns:a16="http://schemas.microsoft.com/office/drawing/2014/main" id="{DA3B0A08-9DF6-1E48-A052-9F687E6DCF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4855" y="4009879"/>
              <a:ext cx="827471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4000" b="1">
                  <a:solidFill>
                    <a:srgbClr val="000000"/>
                  </a:solidFill>
                  <a:latin typeface="Arial" charset="0"/>
                </a:defRPr>
              </a:lvl1pPr>
              <a:lvl2pPr marL="742950" indent="-285750">
                <a:defRPr kumimoji="1" sz="4000" b="1">
                  <a:solidFill>
                    <a:srgbClr val="000000"/>
                  </a:solidFill>
                  <a:latin typeface="Arial" charset="0"/>
                </a:defRPr>
              </a:lvl2pPr>
              <a:lvl3pPr marL="11430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3pPr>
              <a:lvl4pPr marL="16002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4pPr>
              <a:lvl5pPr marL="20574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kumimoji="0" lang="en-US" sz="2000" dirty="0">
                  <a:solidFill>
                    <a:schemeClr val="tx1"/>
                  </a:solidFill>
                  <a:cs typeface="Arial" charset="0"/>
                </a:rPr>
                <a:t>Andy</a:t>
              </a:r>
              <a:endParaRPr kumimoji="0" lang="en-US" sz="1200" noProof="1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5" name="Text Box 21">
              <a:extLst>
                <a:ext uri="{FF2B5EF4-FFF2-40B4-BE49-F238E27FC236}">
                  <a16:creationId xmlns:a16="http://schemas.microsoft.com/office/drawing/2014/main" id="{B34D19C6-16FC-7944-86A2-B5CE758F1F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92308" y="3761936"/>
              <a:ext cx="98456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4000" b="1">
                  <a:solidFill>
                    <a:srgbClr val="000000"/>
                  </a:solidFill>
                  <a:latin typeface="Arial" charset="0"/>
                </a:defRPr>
              </a:lvl1pPr>
              <a:lvl2pPr marL="742950" indent="-285750">
                <a:defRPr kumimoji="1" sz="4000" b="1">
                  <a:solidFill>
                    <a:srgbClr val="000000"/>
                  </a:solidFill>
                  <a:latin typeface="Arial" charset="0"/>
                </a:defRPr>
              </a:lvl2pPr>
              <a:lvl3pPr marL="11430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3pPr>
              <a:lvl4pPr marL="16002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4pPr>
              <a:lvl5pPr marL="20574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kumimoji="0" lang="en-US" sz="2000" dirty="0">
                  <a:solidFill>
                    <a:schemeClr val="tx1"/>
                  </a:solidFill>
                  <a:cs typeface="Arial" charset="0"/>
                </a:rPr>
                <a:t>Bobby</a:t>
              </a:r>
              <a:endParaRPr kumimoji="0" lang="en-US" sz="1200" noProof="1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6" name="AutoShape 4">
              <a:extLst>
                <a:ext uri="{FF2B5EF4-FFF2-40B4-BE49-F238E27FC236}">
                  <a16:creationId xmlns:a16="http://schemas.microsoft.com/office/drawing/2014/main" id="{B26EA977-8E03-EF4F-A045-66AD25006E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4794" y="4447746"/>
              <a:ext cx="1524000" cy="1447800"/>
            </a:xfrm>
            <a:prstGeom prst="can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  <a:defRPr/>
              </a:pPr>
              <a:b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</a:b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Local</a:t>
              </a:r>
              <a:b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</a:b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 Repository</a:t>
              </a:r>
            </a:p>
            <a:p>
              <a:pPr algn="ctr" eaLnBrk="1" hangingPunct="1">
                <a:lnSpc>
                  <a:spcPct val="100000"/>
                </a:lnSpc>
                <a:defRPr/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(Andy)</a:t>
              </a:r>
              <a:endParaRPr lang="bg-BG" b="1" dirty="0"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endParaRPr>
            </a:p>
            <a:p>
              <a:pPr algn="ctr" eaLnBrk="1" hangingPunct="1">
                <a:lnSpc>
                  <a:spcPct val="100000"/>
                </a:lnSpc>
                <a:defRPr/>
              </a:pPr>
              <a:endParaRPr lang="bg-BG" b="1" dirty="0"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endParaRPr>
            </a:p>
          </p:txBody>
        </p:sp>
        <p:sp>
          <p:nvSpPr>
            <p:cNvPr id="17" name="AutoShape 4">
              <a:extLst>
                <a:ext uri="{FF2B5EF4-FFF2-40B4-BE49-F238E27FC236}">
                  <a16:creationId xmlns:a16="http://schemas.microsoft.com/office/drawing/2014/main" id="{8A1D7EF7-B215-FF45-AF2B-CF1875BDC6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8394" y="4447746"/>
              <a:ext cx="1524000" cy="1447800"/>
            </a:xfrm>
            <a:prstGeom prst="can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  <a:defRPr/>
              </a:pPr>
              <a:b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</a:b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Local</a:t>
              </a:r>
              <a:b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</a:b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 Repository</a:t>
              </a:r>
            </a:p>
            <a:p>
              <a:pPr algn="ctr" eaLnBrk="1" hangingPunct="1">
                <a:lnSpc>
                  <a:spcPct val="100000"/>
                </a:lnSpc>
                <a:defRPr/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(Bobby)</a:t>
              </a:r>
              <a:endParaRPr lang="bg-BG" b="1" dirty="0"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endParaRPr>
            </a:p>
            <a:p>
              <a:pPr algn="ctr" eaLnBrk="1" hangingPunct="1">
                <a:lnSpc>
                  <a:spcPct val="100000"/>
                </a:lnSpc>
                <a:defRPr/>
              </a:pPr>
              <a:endParaRPr lang="bg-BG" b="1" dirty="0"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endParaRPr>
            </a:p>
          </p:txBody>
        </p:sp>
        <p:grpSp>
          <p:nvGrpSpPr>
            <p:cNvPr id="18" name="Group 6">
              <a:extLst>
                <a:ext uri="{FF2B5EF4-FFF2-40B4-BE49-F238E27FC236}">
                  <a16:creationId xmlns:a16="http://schemas.microsoft.com/office/drawing/2014/main" id="{7AFD9396-BDC8-F642-9098-1CFFAD9028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2132" y="4044974"/>
              <a:ext cx="900516" cy="857992"/>
              <a:chOff x="2290" y="1488"/>
              <a:chExt cx="787" cy="768"/>
            </a:xfrm>
          </p:grpSpPr>
          <p:pic>
            <p:nvPicPr>
              <p:cNvPr id="33" name="Picture 7" descr="BD18200_">
                <a:extLst>
                  <a:ext uri="{FF2B5EF4-FFF2-40B4-BE49-F238E27FC236}">
                    <a16:creationId xmlns:a16="http://schemas.microsoft.com/office/drawing/2014/main" id="{B8909BA3-049B-C149-A347-4C0039CDFB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54" y="1488"/>
                <a:ext cx="723" cy="7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" name="Text Box 8">
                <a:extLst>
                  <a:ext uri="{FF2B5EF4-FFF2-40B4-BE49-F238E27FC236}">
                    <a16:creationId xmlns:a16="http://schemas.microsoft.com/office/drawing/2014/main" id="{024AA3DA-6F93-9A49-8902-E8F5AA4897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90" y="1555"/>
                <a:ext cx="767" cy="5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sz="1600" b="1" dirty="0">
                    <a:cs typeface="Arial" charset="0"/>
                  </a:rPr>
                  <a:t>Bobby</a:t>
                </a:r>
              </a:p>
              <a:p>
                <a:pPr algn="ctr">
                  <a:defRPr/>
                </a:pPr>
                <a:r>
                  <a:rPr lang="en-US" sz="1600" b="1" dirty="0">
                    <a:cs typeface="Arial" charset="0"/>
                  </a:rPr>
                  <a:t>+Andy</a:t>
                </a:r>
              </a:p>
            </p:txBody>
          </p:sp>
        </p:grpSp>
        <p:grpSp>
          <p:nvGrpSpPr>
            <p:cNvPr id="19" name="Group 6">
              <a:extLst>
                <a:ext uri="{FF2B5EF4-FFF2-40B4-BE49-F238E27FC236}">
                  <a16:creationId xmlns:a16="http://schemas.microsoft.com/office/drawing/2014/main" id="{C826762F-DC34-8742-ACA1-F966555A71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44217" y="4046954"/>
              <a:ext cx="877521" cy="857992"/>
              <a:chOff x="2324" y="1488"/>
              <a:chExt cx="697" cy="768"/>
            </a:xfrm>
          </p:grpSpPr>
          <p:pic>
            <p:nvPicPr>
              <p:cNvPr id="31" name="Picture 7" descr="BD18200_">
                <a:extLst>
                  <a:ext uri="{FF2B5EF4-FFF2-40B4-BE49-F238E27FC236}">
                    <a16:creationId xmlns:a16="http://schemas.microsoft.com/office/drawing/2014/main" id="{3FD01E39-7913-D54E-AABB-2B5E3E18BB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0" y="1488"/>
                <a:ext cx="576" cy="7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" name="Text Box 8">
                <a:extLst>
                  <a:ext uri="{FF2B5EF4-FFF2-40B4-BE49-F238E27FC236}">
                    <a16:creationId xmlns:a16="http://schemas.microsoft.com/office/drawing/2014/main" id="{5D0E3C6F-EA5F-7047-A629-48C3563B49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24" y="1555"/>
                <a:ext cx="697" cy="5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sz="1600" b="1" dirty="0">
                    <a:cs typeface="Arial" charset="0"/>
                  </a:rPr>
                  <a:t>Bobby</a:t>
                </a:r>
              </a:p>
              <a:p>
                <a:pPr algn="ctr">
                  <a:defRPr/>
                </a:pPr>
                <a:r>
                  <a:rPr lang="en-US" sz="1600" b="1" dirty="0">
                    <a:cs typeface="Arial" charset="0"/>
                  </a:rPr>
                  <a:t>+Andy</a:t>
                </a:r>
              </a:p>
            </p:txBody>
          </p:sp>
        </p:grpSp>
        <p:grpSp>
          <p:nvGrpSpPr>
            <p:cNvPr id="20" name="Group 6">
              <a:extLst>
                <a:ext uri="{FF2B5EF4-FFF2-40B4-BE49-F238E27FC236}">
                  <a16:creationId xmlns:a16="http://schemas.microsoft.com/office/drawing/2014/main" id="{09955895-F214-4241-A38F-F93902A938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50947" y="4042996"/>
              <a:ext cx="876816" cy="857992"/>
              <a:chOff x="2345" y="1488"/>
              <a:chExt cx="655" cy="768"/>
            </a:xfrm>
          </p:grpSpPr>
          <p:pic>
            <p:nvPicPr>
              <p:cNvPr id="29" name="Picture 7" descr="BD18200_">
                <a:extLst>
                  <a:ext uri="{FF2B5EF4-FFF2-40B4-BE49-F238E27FC236}">
                    <a16:creationId xmlns:a16="http://schemas.microsoft.com/office/drawing/2014/main" id="{F492A6DD-4EF1-A141-AB04-4DCBA99FE7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0" y="1488"/>
                <a:ext cx="576" cy="7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" name="Text Box 8">
                <a:extLst>
                  <a:ext uri="{FF2B5EF4-FFF2-40B4-BE49-F238E27FC236}">
                    <a16:creationId xmlns:a16="http://schemas.microsoft.com/office/drawing/2014/main" id="{DB1C0235-C143-BF40-ADD9-52B2A18315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45" y="1555"/>
                <a:ext cx="655" cy="5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sz="1600" b="1" dirty="0">
                    <a:cs typeface="Arial" charset="0"/>
                  </a:rPr>
                  <a:t>Bobby</a:t>
                </a:r>
              </a:p>
              <a:p>
                <a:pPr algn="ctr">
                  <a:defRPr/>
                </a:pPr>
                <a:r>
                  <a:rPr lang="en-US" sz="1600" b="1" dirty="0">
                    <a:cs typeface="Arial" charset="0"/>
                  </a:rPr>
                  <a:t>+Andy</a:t>
                </a:r>
              </a:p>
            </p:txBody>
          </p:sp>
        </p:grpSp>
        <p:cxnSp>
          <p:nvCxnSpPr>
            <p:cNvPr id="21" name="AutoShape 12">
              <a:extLst>
                <a:ext uri="{FF2B5EF4-FFF2-40B4-BE49-F238E27FC236}">
                  <a16:creationId xmlns:a16="http://schemas.microsoft.com/office/drawing/2014/main" id="{55DE6884-25FF-E14C-BBBF-FF53A69F15B3}"/>
                </a:ext>
              </a:extLst>
            </p:cNvPr>
            <p:cNvCxnSpPr>
              <a:cxnSpLocks noChangeShapeType="1"/>
              <a:stCxn id="17" idx="3"/>
              <a:endCxn id="31" idx="1"/>
            </p:cNvCxnSpPr>
            <p:nvPr/>
          </p:nvCxnSpPr>
          <p:spPr bwMode="auto">
            <a:xfrm rot="5400000">
              <a:off x="6354414" y="3027536"/>
              <a:ext cx="1752590" cy="1087830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" name="Text Box 17">
              <a:extLst>
                <a:ext uri="{FF2B5EF4-FFF2-40B4-BE49-F238E27FC236}">
                  <a16:creationId xmlns:a16="http://schemas.microsoft.com/office/drawing/2014/main" id="{ECB7AE05-8E77-AD4F-A27E-376C520CE9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62995" y="3164014"/>
              <a:ext cx="73736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defRPr/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Pull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endParaRPr>
            </a:p>
          </p:txBody>
        </p:sp>
        <p:grpSp>
          <p:nvGrpSpPr>
            <p:cNvPr id="23" name="Group 6">
              <a:extLst>
                <a:ext uri="{FF2B5EF4-FFF2-40B4-BE49-F238E27FC236}">
                  <a16:creationId xmlns:a16="http://schemas.microsoft.com/office/drawing/2014/main" id="{483D2125-9B47-EB4C-8BDE-E98A323659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76451" y="4042996"/>
              <a:ext cx="877521" cy="857992"/>
              <a:chOff x="2325" y="1488"/>
              <a:chExt cx="697" cy="768"/>
            </a:xfrm>
          </p:grpSpPr>
          <p:pic>
            <p:nvPicPr>
              <p:cNvPr id="27" name="Picture 7" descr="BD18200_">
                <a:extLst>
                  <a:ext uri="{FF2B5EF4-FFF2-40B4-BE49-F238E27FC236}">
                    <a16:creationId xmlns:a16="http://schemas.microsoft.com/office/drawing/2014/main" id="{93DB21DB-5C41-5440-8C86-467B6597F0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0" y="1488"/>
                <a:ext cx="576" cy="7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" name="Text Box 8">
                <a:extLst>
                  <a:ext uri="{FF2B5EF4-FFF2-40B4-BE49-F238E27FC236}">
                    <a16:creationId xmlns:a16="http://schemas.microsoft.com/office/drawing/2014/main" id="{D3703E78-3AD6-884A-BEB5-4696B6B5B0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25" y="1555"/>
                <a:ext cx="697" cy="5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sz="1600" b="1" dirty="0">
                    <a:cs typeface="Arial" charset="0"/>
                  </a:rPr>
                  <a:t>Bobby</a:t>
                </a:r>
              </a:p>
              <a:p>
                <a:pPr algn="ctr">
                  <a:defRPr/>
                </a:pPr>
                <a:r>
                  <a:rPr lang="en-US" sz="1600" b="1" dirty="0">
                    <a:cs typeface="Arial" charset="0"/>
                  </a:rPr>
                  <a:t>+Andy</a:t>
                </a:r>
              </a:p>
            </p:txBody>
          </p:sp>
        </p:grpSp>
        <p:grpSp>
          <p:nvGrpSpPr>
            <p:cNvPr id="24" name="Group 6">
              <a:extLst>
                <a:ext uri="{FF2B5EF4-FFF2-40B4-BE49-F238E27FC236}">
                  <a16:creationId xmlns:a16="http://schemas.microsoft.com/office/drawing/2014/main" id="{784C25FA-0DFF-3B4F-ADD4-509DFC58BA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39385" y="2249758"/>
              <a:ext cx="877521" cy="857992"/>
              <a:chOff x="2325" y="1488"/>
              <a:chExt cx="697" cy="768"/>
            </a:xfrm>
          </p:grpSpPr>
          <p:pic>
            <p:nvPicPr>
              <p:cNvPr id="25" name="Picture 7" descr="BD18200_">
                <a:extLst>
                  <a:ext uri="{FF2B5EF4-FFF2-40B4-BE49-F238E27FC236}">
                    <a16:creationId xmlns:a16="http://schemas.microsoft.com/office/drawing/2014/main" id="{122BEC9E-F226-174A-A4BC-DBB7E1C3FA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0" y="1488"/>
                <a:ext cx="576" cy="7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" name="Text Box 8">
                <a:extLst>
                  <a:ext uri="{FF2B5EF4-FFF2-40B4-BE49-F238E27FC236}">
                    <a16:creationId xmlns:a16="http://schemas.microsoft.com/office/drawing/2014/main" id="{C6627BF1-3AA8-B041-A346-E2422A706C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25" y="1555"/>
                <a:ext cx="697" cy="5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sz="1600" b="1" dirty="0">
                    <a:cs typeface="Arial" charset="0"/>
                  </a:rPr>
                  <a:t>Bobby</a:t>
                </a:r>
              </a:p>
              <a:p>
                <a:pPr algn="ctr">
                  <a:defRPr/>
                </a:pPr>
                <a:r>
                  <a:rPr lang="en-US" sz="1600" b="1" dirty="0">
                    <a:cs typeface="Arial" charset="0"/>
                  </a:rPr>
                  <a:t>+Andy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537183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1. Tổng quan về hệ thống quản lý phiên bản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E484B7-09A1-AD45-9F2B-6EE175AD2BCA}"/>
              </a:ext>
            </a:extLst>
          </p:cNvPr>
          <p:cNvSpPr txBox="1"/>
          <p:nvPr/>
        </p:nvSpPr>
        <p:spPr>
          <a:xfrm>
            <a:off x="1295400" y="1353559"/>
            <a:ext cx="1005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400" b="1">
                <a:latin typeface="Times New Roman" charset="0"/>
                <a:ea typeface="Times New Roman" charset="0"/>
                <a:cs typeface="Times New Roman" charset="0"/>
                <a:sym typeface="Wingdings" pitchFamily="2" charset="2"/>
              </a:rPr>
              <a:t> </a:t>
            </a:r>
            <a:r>
              <a:rPr lang="en-US" sz="2400" b="1">
                <a:latin typeface="Times New Roman" charset="0"/>
                <a:ea typeface="Times New Roman" charset="0"/>
                <a:cs typeface="Times New Roman" charset="0"/>
              </a:rPr>
              <a:t>Trách nhiệm của mỗi lập trình viên khi làm việc nhóm:</a:t>
            </a: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F999C1DA-3840-4B48-8A44-D911F921BE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1837" y="1895807"/>
            <a:ext cx="9511962" cy="1354217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b="1" dirty="0">
                <a:latin typeface="Times New Roman" charset="0"/>
                <a:ea typeface="Times New Roman" charset="0"/>
                <a:cs typeface="Times New Roman" charset="0"/>
              </a:rPr>
              <a:t>Đảm bảo code không lỗi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khi push lên server.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b="1" dirty="0">
                <a:latin typeface="Times New Roman" charset="0"/>
                <a:ea typeface="Times New Roman" charset="0"/>
                <a:cs typeface="Times New Roman" charset="0"/>
              </a:rPr>
              <a:t>Ghi comment rõ ràng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b="1" dirty="0">
                <a:latin typeface="Times New Roman" charset="0"/>
                <a:ea typeface="Times New Roman" charset="0"/>
                <a:cs typeface="Times New Roman" charset="0"/>
              </a:rPr>
              <a:t>và có nghĩa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trong mỗi phiên bản commit lên server repository.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223E76-EA94-C64B-88A6-32BAEDBB72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437" y="3466438"/>
            <a:ext cx="8673763" cy="217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5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2. GIT &amp; SVN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165E93-0C9F-424C-A4D4-EFD72E6B4AE0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0FD75F6-BDE3-A04E-9807-0834E67B8BA0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83767E13-6C7C-D849-82B5-0BFAEC0C7842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E1C87F58-4006-DB40-A24D-960033CEC726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Git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FAE0126-0433-CE4F-944F-3B48751B464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914400"/>
            <a:ext cx="6690324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630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2. GIT &amp; SVN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165E93-0C9F-424C-A4D4-EFD72E6B4AE0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0FD75F6-BDE3-A04E-9807-0834E67B8BA0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83767E13-6C7C-D849-82B5-0BFAEC0C7842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E1C87F58-4006-DB40-A24D-960033CEC726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65B814D-5416-5D41-9E9C-BBA19175095F}"/>
              </a:ext>
            </a:extLst>
          </p:cNvPr>
          <p:cNvSpPr txBox="1"/>
          <p:nvPr/>
        </p:nvSpPr>
        <p:spPr>
          <a:xfrm>
            <a:off x="1371600" y="1596985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400">
                <a:latin typeface="Times" pitchFamily="2" charset="0"/>
              </a:rPr>
              <a:t>▷ </a:t>
            </a:r>
            <a:r>
              <a:rPr lang="vi-VN" sz="2400" i="1">
                <a:latin typeface="Times" pitchFamily="2" charset="0"/>
              </a:rPr>
              <a:t>Repository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B41681-DAD8-C746-9B86-7BA6B0B640F5}"/>
              </a:ext>
            </a:extLst>
          </p:cNvPr>
          <p:cNvSpPr txBox="1"/>
          <p:nvPr/>
        </p:nvSpPr>
        <p:spPr>
          <a:xfrm>
            <a:off x="1752600" y="2057400"/>
            <a:ext cx="96012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</a:pPr>
            <a:r>
              <a:rPr lang="en-US" sz="2400" i="1">
                <a:latin typeface="Times New Roman" charset="0"/>
                <a:ea typeface="Times New Roman" charset="0"/>
                <a:cs typeface="Times New Roman" charset="0"/>
              </a:rPr>
              <a:t>Remote repository</a:t>
            </a: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: là repository nằm trên một máy chủ từ xa được cung cấp bởi các nhà phân phối như: 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Github</a:t>
            </a: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Gitlab</a:t>
            </a: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Bitbucket</a:t>
            </a: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, …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</a:pPr>
            <a:r>
              <a:rPr lang="en-US" sz="2400" i="1">
                <a:latin typeface="Times New Roman" charset="0"/>
                <a:ea typeface="Times New Roman" charset="0"/>
                <a:cs typeface="Times New Roman" charset="0"/>
              </a:rPr>
              <a:t>Local repository</a:t>
            </a: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: là repository nằm trên chính máy tính cá nhân.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A44346-95C0-A547-8677-77B68B9E59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92"/>
          <a:stretch/>
        </p:blipFill>
        <p:spPr>
          <a:xfrm>
            <a:off x="2286000" y="3536978"/>
            <a:ext cx="8278734" cy="294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7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2. GIT &amp; SVN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165E93-0C9F-424C-A4D4-EFD72E6B4AE0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0FD75F6-BDE3-A04E-9807-0834E67B8BA0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83767E13-6C7C-D849-82B5-0BFAEC0C7842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E1C87F58-4006-DB40-A24D-960033CEC726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65B814D-5416-5D41-9E9C-BBA19175095F}"/>
              </a:ext>
            </a:extLst>
          </p:cNvPr>
          <p:cNvSpPr txBox="1"/>
          <p:nvPr/>
        </p:nvSpPr>
        <p:spPr>
          <a:xfrm>
            <a:off x="1371600" y="1596985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400">
                <a:latin typeface="Times" pitchFamily="2" charset="0"/>
              </a:rPr>
              <a:t>▷ </a:t>
            </a:r>
            <a:r>
              <a:rPr lang="vi-VN" sz="2400" i="1">
                <a:latin typeface="Times" pitchFamily="2" charset="0"/>
              </a:rPr>
              <a:t>Cài đặt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4F5DF5-C136-4A40-97F0-34256D90F9AC}"/>
              </a:ext>
            </a:extLst>
          </p:cNvPr>
          <p:cNvSpPr txBox="1"/>
          <p:nvPr/>
        </p:nvSpPr>
        <p:spPr>
          <a:xfrm>
            <a:off x="2950465" y="1576100"/>
            <a:ext cx="8064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</a:pP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Link: 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01940D-E80B-CC41-9F66-2337A6402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2133600"/>
            <a:ext cx="8763000" cy="33982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5A3C73-8914-AB40-BA46-3BCDCC8C4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5638800"/>
            <a:ext cx="5257800" cy="11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8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1. Tổng quan về hệ thống quản lý phiên bản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2F98F6-08B4-044F-933A-4529DC98F835}"/>
              </a:ext>
            </a:extLst>
          </p:cNvPr>
          <p:cNvSpPr/>
          <p:nvPr/>
        </p:nvSpPr>
        <p:spPr>
          <a:xfrm rot="20209304">
            <a:off x="1744222" y="3105951"/>
            <a:ext cx="8814312" cy="9906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TẠI SAO SỬ DỤNG HỆ THỐNG QUẢN LÝ PHIÊN BẢN???</a:t>
            </a:r>
          </a:p>
        </p:txBody>
      </p:sp>
    </p:spTree>
    <p:extLst>
      <p:ext uri="{BB962C8B-B14F-4D97-AF65-F5344CB8AC3E}">
        <p14:creationId xmlns:p14="http://schemas.microsoft.com/office/powerpoint/2010/main" val="409100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2. GIT &amp; SVN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165E93-0C9F-424C-A4D4-EFD72E6B4AE0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0FD75F6-BDE3-A04E-9807-0834E67B8BA0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83767E13-6C7C-D849-82B5-0BFAEC0C7842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E1C87F58-4006-DB40-A24D-960033CEC726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65B814D-5416-5D41-9E9C-BBA19175095F}"/>
              </a:ext>
            </a:extLst>
          </p:cNvPr>
          <p:cNvSpPr txBox="1"/>
          <p:nvPr/>
        </p:nvSpPr>
        <p:spPr>
          <a:xfrm>
            <a:off x="1371600" y="1596985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400">
                <a:latin typeface="Times" pitchFamily="2" charset="0"/>
              </a:rPr>
              <a:t>▷ </a:t>
            </a:r>
            <a:r>
              <a:rPr lang="vi-VN" sz="2400" i="1">
                <a:latin typeface="Times" pitchFamily="2" charset="0"/>
              </a:rPr>
              <a:t>GUI Clients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C50557-14C5-8443-85D9-E79214D55CE8}"/>
              </a:ext>
            </a:extLst>
          </p:cNvPr>
          <p:cNvSpPr txBox="1"/>
          <p:nvPr/>
        </p:nvSpPr>
        <p:spPr>
          <a:xfrm>
            <a:off x="3518237" y="1595735"/>
            <a:ext cx="8064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</a:pP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Link: 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https://git-scm.com/downloads/guis</a:t>
            </a:r>
            <a:endParaRPr lang="en-US" sz="2400">
              <a:solidFill>
                <a:schemeClr val="accent1">
                  <a:lumMod val="7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1C41E8-8044-A646-B42C-5B2C15ED3E62}"/>
              </a:ext>
            </a:extLst>
          </p:cNvPr>
          <p:cNvSpPr txBox="1"/>
          <p:nvPr/>
        </p:nvSpPr>
        <p:spPr>
          <a:xfrm>
            <a:off x="1752600" y="2057400"/>
            <a:ext cx="960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</a:pPr>
            <a:r>
              <a:rPr lang="en-US" sz="2400">
                <a:solidFill>
                  <a:schemeClr val="accent1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Github Desktop</a:t>
            </a: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SourceTree</a:t>
            </a: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TortoiseGit</a:t>
            </a: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GitExtensions</a:t>
            </a: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, …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C90770C-FD94-7D4E-AF34-E55936FEA8FA}"/>
              </a:ext>
            </a:extLst>
          </p:cNvPr>
          <p:cNvGrpSpPr/>
          <p:nvPr/>
        </p:nvGrpSpPr>
        <p:grpSpPr>
          <a:xfrm>
            <a:off x="1371600" y="2662535"/>
            <a:ext cx="10210800" cy="923330"/>
            <a:chOff x="1371600" y="2662535"/>
            <a:chExt cx="10210800" cy="92333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5021DB-86EC-1F44-977A-148602B4E597}"/>
                </a:ext>
              </a:extLst>
            </p:cNvPr>
            <p:cNvSpPr txBox="1"/>
            <p:nvPr/>
          </p:nvSpPr>
          <p:spPr>
            <a:xfrm>
              <a:off x="1371600" y="2662535"/>
              <a:ext cx="10210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113" indent="-11113" algn="just">
                <a:spcBef>
                  <a:spcPts val="600"/>
                </a:spcBef>
                <a:spcAft>
                  <a:spcPts val="600"/>
                </a:spcAft>
              </a:pPr>
              <a:r>
                <a:rPr lang="vi-VN" sz="2400">
                  <a:latin typeface="Times" pitchFamily="2" charset="0"/>
                </a:rPr>
                <a:t>▷ Chức năng tích hợp ở một số </a:t>
              </a:r>
              <a:r>
                <a:rPr lang="vi-VN" sz="2400" i="1">
                  <a:latin typeface="Times" pitchFamily="2" charset="0"/>
                </a:rPr>
                <a:t>IDE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C2AA50-026F-8549-82A8-E74BDEB9DBC9}"/>
                </a:ext>
              </a:extLst>
            </p:cNvPr>
            <p:cNvSpPr txBox="1"/>
            <p:nvPr/>
          </p:nvSpPr>
          <p:spPr>
            <a:xfrm>
              <a:off x="1752600" y="3124200"/>
              <a:ext cx="960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Bef>
                  <a:spcPts val="600"/>
                </a:spcBef>
                <a:spcAft>
                  <a:spcPts val="600"/>
                </a:spcAft>
                <a:buFont typeface="Wingdings" charset="2"/>
                <a:buChar char="§"/>
              </a:pPr>
              <a:r>
                <a:rPr lang="en-US" sz="2400">
                  <a:solidFill>
                    <a:schemeClr val="accent1">
                      <a:lumMod val="7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Visual Studio</a:t>
              </a:r>
              <a:r>
                <a:rPr lang="en-US" sz="2400">
                  <a:latin typeface="Times New Roman" charset="0"/>
                  <a:ea typeface="Times New Roman" charset="0"/>
                  <a:cs typeface="Times New Roman" charset="0"/>
                </a:rPr>
                <a:t>, </a:t>
              </a:r>
              <a:r>
                <a:rPr lang="en-US" sz="2400">
                  <a:solidFill>
                    <a:schemeClr val="accent1">
                      <a:lumMod val="7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Android Studio</a:t>
              </a:r>
              <a:r>
                <a:rPr lang="en-US" sz="2400">
                  <a:latin typeface="Times New Roman" charset="0"/>
                  <a:ea typeface="Times New Roman" charset="0"/>
                  <a:cs typeface="Times New Roman" charset="0"/>
                </a:rPr>
                <a:t>, </a:t>
              </a:r>
              <a:r>
                <a:rPr lang="en-US" sz="2400">
                  <a:solidFill>
                    <a:schemeClr val="accent1">
                      <a:lumMod val="7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WebStorm</a:t>
              </a:r>
              <a:r>
                <a:rPr lang="en-US" sz="2400">
                  <a:latin typeface="Times New Roman" charset="0"/>
                  <a:ea typeface="Times New Roman" charset="0"/>
                  <a:cs typeface="Times New Roman" charset="0"/>
                </a:rPr>
                <a:t>, </a:t>
              </a:r>
              <a:r>
                <a:rPr lang="en-US" sz="2400">
                  <a:solidFill>
                    <a:schemeClr val="accent1">
                      <a:lumMod val="7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PyCharm</a:t>
              </a:r>
              <a:r>
                <a:rPr lang="en-US" sz="2400">
                  <a:latin typeface="Times New Roman" charset="0"/>
                  <a:ea typeface="Times New Roman" charset="0"/>
                  <a:cs typeface="Times New Roman" charset="0"/>
                </a:rPr>
                <a:t>, …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6E0BE0B2-8DD6-C84C-A8B7-4B434A823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098" y="3708183"/>
            <a:ext cx="9790502" cy="269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9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2. GIT &amp; SVN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165E93-0C9F-424C-A4D4-EFD72E6B4AE0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0FD75F6-BDE3-A04E-9807-0834E67B8BA0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83767E13-6C7C-D849-82B5-0BFAEC0C7842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E1C87F58-4006-DB40-A24D-960033CEC726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28ED819-3033-D441-A305-E78B4C174A98}"/>
              </a:ext>
            </a:extLst>
          </p:cNvPr>
          <p:cNvGrpSpPr/>
          <p:nvPr/>
        </p:nvGrpSpPr>
        <p:grpSpPr>
          <a:xfrm>
            <a:off x="1905000" y="1600200"/>
            <a:ext cx="8887969" cy="5072627"/>
            <a:chOff x="1496543" y="1524704"/>
            <a:chExt cx="8887969" cy="5072627"/>
          </a:xfrm>
        </p:grpSpPr>
        <p:sp>
          <p:nvSpPr>
            <p:cNvPr id="11" name="Can 10">
              <a:extLst>
                <a:ext uri="{FF2B5EF4-FFF2-40B4-BE49-F238E27FC236}">
                  <a16:creationId xmlns:a16="http://schemas.microsoft.com/office/drawing/2014/main" id="{2D97686D-052A-C046-8B05-6FB0A0F915E1}"/>
                </a:ext>
              </a:extLst>
            </p:cNvPr>
            <p:cNvSpPr/>
            <p:nvPr/>
          </p:nvSpPr>
          <p:spPr>
            <a:xfrm>
              <a:off x="1496543" y="2829132"/>
              <a:ext cx="1480365" cy="987552"/>
            </a:xfrm>
            <a:prstGeom prst="ca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workspace</a:t>
              </a:r>
            </a:p>
          </p:txBody>
        </p:sp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890E17B0-1655-C142-AB7C-FD6EF6384CF9}"/>
                </a:ext>
              </a:extLst>
            </p:cNvPr>
            <p:cNvSpPr/>
            <p:nvPr/>
          </p:nvSpPr>
          <p:spPr>
            <a:xfrm>
              <a:off x="4203590" y="2829132"/>
              <a:ext cx="1316736" cy="987552"/>
            </a:xfrm>
            <a:prstGeom prst="can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staging</a:t>
              </a:r>
            </a:p>
            <a:p>
              <a:pPr algn="ctr"/>
              <a:r>
                <a:rPr lang="en-US" b="1"/>
                <a:t>area</a:t>
              </a:r>
            </a:p>
          </p:txBody>
        </p:sp>
        <p:sp>
          <p:nvSpPr>
            <p:cNvPr id="13" name="Can 12">
              <a:extLst>
                <a:ext uri="{FF2B5EF4-FFF2-40B4-BE49-F238E27FC236}">
                  <a16:creationId xmlns:a16="http://schemas.microsoft.com/office/drawing/2014/main" id="{4EFA51DB-A81C-394F-BF2C-7F9B00225DBD}"/>
                </a:ext>
              </a:extLst>
            </p:cNvPr>
            <p:cNvSpPr/>
            <p:nvPr/>
          </p:nvSpPr>
          <p:spPr>
            <a:xfrm>
              <a:off x="8955096" y="2829132"/>
              <a:ext cx="1429416" cy="987552"/>
            </a:xfrm>
            <a:prstGeom prst="can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remote</a:t>
              </a:r>
              <a:br>
                <a:rPr lang="en-US" b="1"/>
              </a:br>
              <a:r>
                <a:rPr lang="en-US" b="1"/>
                <a:t>repository</a:t>
              </a:r>
            </a:p>
          </p:txBody>
        </p:sp>
        <p:sp>
          <p:nvSpPr>
            <p:cNvPr id="14" name="Can 13">
              <a:extLst>
                <a:ext uri="{FF2B5EF4-FFF2-40B4-BE49-F238E27FC236}">
                  <a16:creationId xmlns:a16="http://schemas.microsoft.com/office/drawing/2014/main" id="{D5021028-7C1D-9741-9BF7-2E1FB267CF68}"/>
                </a:ext>
              </a:extLst>
            </p:cNvPr>
            <p:cNvSpPr/>
            <p:nvPr/>
          </p:nvSpPr>
          <p:spPr>
            <a:xfrm>
              <a:off x="6735140" y="2829132"/>
              <a:ext cx="1429416" cy="98755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local</a:t>
              </a:r>
              <a:br>
                <a:rPr lang="en-US" b="1"/>
              </a:br>
              <a:r>
                <a:rPr lang="en-US" b="1"/>
                <a:t>repository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EDEC23B-7B07-174C-A348-8291583F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1149" y="1524704"/>
              <a:ext cx="3072" cy="12746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9CF3A80-94A8-724C-87C3-FA9551A77CD6}"/>
                </a:ext>
              </a:extLst>
            </p:cNvPr>
            <p:cNvCxnSpPr/>
            <p:nvPr/>
          </p:nvCxnSpPr>
          <p:spPr>
            <a:xfrm>
              <a:off x="2154912" y="3816684"/>
              <a:ext cx="0" cy="276699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2FFA3EC-67F4-D546-AA1E-82C150115D35}"/>
                </a:ext>
              </a:extLst>
            </p:cNvPr>
            <p:cNvCxnSpPr/>
            <p:nvPr/>
          </p:nvCxnSpPr>
          <p:spPr>
            <a:xfrm>
              <a:off x="4858886" y="2029968"/>
              <a:ext cx="0" cy="7991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E0E91B9-153D-AF42-92C7-B94F40D2B55A}"/>
                </a:ext>
              </a:extLst>
            </p:cNvPr>
            <p:cNvCxnSpPr/>
            <p:nvPr/>
          </p:nvCxnSpPr>
          <p:spPr>
            <a:xfrm flipH="1">
              <a:off x="7393508" y="1554480"/>
              <a:ext cx="3072" cy="12746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62A3BE4-AE4B-514A-94BF-8F705C345C4A}"/>
                </a:ext>
              </a:extLst>
            </p:cNvPr>
            <p:cNvCxnSpPr/>
            <p:nvPr/>
          </p:nvCxnSpPr>
          <p:spPr>
            <a:xfrm flipH="1">
              <a:off x="4853163" y="3816684"/>
              <a:ext cx="5723" cy="276699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58A58FC-6EB7-CC41-A01F-EB045D12C3B6}"/>
                </a:ext>
              </a:extLst>
            </p:cNvPr>
            <p:cNvCxnSpPr/>
            <p:nvPr/>
          </p:nvCxnSpPr>
          <p:spPr>
            <a:xfrm>
              <a:off x="7387786" y="3816684"/>
              <a:ext cx="0" cy="24221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5E9358CB-A856-6649-AF7C-BD4E63B0E97F}"/>
                </a:ext>
              </a:extLst>
            </p:cNvPr>
            <p:cNvSpPr/>
            <p:nvPr/>
          </p:nvSpPr>
          <p:spPr>
            <a:xfrm>
              <a:off x="2129942" y="1554480"/>
              <a:ext cx="5257843" cy="475488"/>
            </a:xfrm>
            <a:prstGeom prst="rightArrow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commit -a</a:t>
              </a:r>
            </a:p>
          </p:txBody>
        </p: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8596397C-1248-4548-99C4-D16FFD214276}"/>
                </a:ext>
              </a:extLst>
            </p:cNvPr>
            <p:cNvSpPr/>
            <p:nvPr/>
          </p:nvSpPr>
          <p:spPr>
            <a:xfrm>
              <a:off x="4858885" y="2097612"/>
              <a:ext cx="2528901" cy="475488"/>
            </a:xfrm>
            <a:prstGeom prst="rightArrow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commit</a:t>
              </a:r>
            </a:p>
          </p:txBody>
        </p: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930F4866-36EA-FE43-B900-532FE94FA991}"/>
                </a:ext>
              </a:extLst>
            </p:cNvPr>
            <p:cNvSpPr/>
            <p:nvPr/>
          </p:nvSpPr>
          <p:spPr>
            <a:xfrm>
              <a:off x="2121149" y="2097612"/>
              <a:ext cx="2732014" cy="475488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add (-u)</a:t>
              </a:r>
            </a:p>
          </p:txBody>
        </p:sp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49018FE7-C485-5A4F-9CCE-D7A239E81ADE}"/>
                </a:ext>
              </a:extLst>
            </p:cNvPr>
            <p:cNvSpPr/>
            <p:nvPr/>
          </p:nvSpPr>
          <p:spPr>
            <a:xfrm>
              <a:off x="7499201" y="2119536"/>
              <a:ext cx="2223456" cy="475488"/>
            </a:xfrm>
            <a:prstGeom prst="rightArrow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push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E86078B-542A-1242-9807-410D4C22E3E4}"/>
                </a:ext>
              </a:extLst>
            </p:cNvPr>
            <p:cNvCxnSpPr>
              <a:cxnSpLocks/>
            </p:cNvCxnSpPr>
            <p:nvPr/>
          </p:nvCxnSpPr>
          <p:spPr>
            <a:xfrm>
              <a:off x="9722657" y="1977964"/>
              <a:ext cx="4670" cy="8328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E27D070-E397-C144-AAAB-01591F5C91AF}"/>
                </a:ext>
              </a:extLst>
            </p:cNvPr>
            <p:cNvCxnSpPr/>
            <p:nvPr/>
          </p:nvCxnSpPr>
          <p:spPr>
            <a:xfrm>
              <a:off x="9802344" y="3865526"/>
              <a:ext cx="0" cy="11764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Left Arrow 26">
              <a:extLst>
                <a:ext uri="{FF2B5EF4-FFF2-40B4-BE49-F238E27FC236}">
                  <a16:creationId xmlns:a16="http://schemas.microsoft.com/office/drawing/2014/main" id="{02D2E218-FBF4-974E-A83B-394726A20B98}"/>
                </a:ext>
              </a:extLst>
            </p:cNvPr>
            <p:cNvSpPr/>
            <p:nvPr/>
          </p:nvSpPr>
          <p:spPr>
            <a:xfrm>
              <a:off x="2180327" y="4078224"/>
              <a:ext cx="7536607" cy="475488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pull or rebase</a:t>
              </a:r>
            </a:p>
          </p:txBody>
        </p:sp>
        <p:sp>
          <p:nvSpPr>
            <p:cNvPr id="28" name="Left Arrow 27">
              <a:extLst>
                <a:ext uri="{FF2B5EF4-FFF2-40B4-BE49-F238E27FC236}">
                  <a16:creationId xmlns:a16="http://schemas.microsoft.com/office/drawing/2014/main" id="{493A8C9A-0D9A-7E40-A51E-C49C6061D6F4}"/>
                </a:ext>
              </a:extLst>
            </p:cNvPr>
            <p:cNvSpPr/>
            <p:nvPr/>
          </p:nvSpPr>
          <p:spPr>
            <a:xfrm>
              <a:off x="7444336" y="4566492"/>
              <a:ext cx="2272597" cy="475488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fetch</a:t>
              </a:r>
            </a:p>
          </p:txBody>
        </p:sp>
        <p:sp>
          <p:nvSpPr>
            <p:cNvPr id="29" name="Left Arrow 28">
              <a:extLst>
                <a:ext uri="{FF2B5EF4-FFF2-40B4-BE49-F238E27FC236}">
                  <a16:creationId xmlns:a16="http://schemas.microsoft.com/office/drawing/2014/main" id="{654BE7C5-E286-8D4D-808F-FE4E9E0A59D7}"/>
                </a:ext>
              </a:extLst>
            </p:cNvPr>
            <p:cNvSpPr/>
            <p:nvPr/>
          </p:nvSpPr>
          <p:spPr>
            <a:xfrm>
              <a:off x="2199717" y="4987538"/>
              <a:ext cx="5131520" cy="475488"/>
            </a:xfrm>
            <a:prstGeom prst="lef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checkout head</a:t>
              </a:r>
            </a:p>
          </p:txBody>
        </p:sp>
        <p:sp>
          <p:nvSpPr>
            <p:cNvPr id="30" name="Left Arrow 29">
              <a:extLst>
                <a:ext uri="{FF2B5EF4-FFF2-40B4-BE49-F238E27FC236}">
                  <a16:creationId xmlns:a16="http://schemas.microsoft.com/office/drawing/2014/main" id="{0A5C3BB6-0AF9-9D42-875F-DC72007BB951}"/>
                </a:ext>
              </a:extLst>
            </p:cNvPr>
            <p:cNvSpPr/>
            <p:nvPr/>
          </p:nvSpPr>
          <p:spPr>
            <a:xfrm>
              <a:off x="2199717" y="5468112"/>
              <a:ext cx="2602620" cy="475488"/>
            </a:xfrm>
            <a:prstGeom prst="lef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checkout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C5FD802-3BEE-4F43-8112-0510841906B8}"/>
                </a:ext>
              </a:extLst>
            </p:cNvPr>
            <p:cNvSpPr/>
            <p:nvPr/>
          </p:nvSpPr>
          <p:spPr>
            <a:xfrm>
              <a:off x="2271767" y="6035040"/>
              <a:ext cx="5029200" cy="2286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diff head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BDA1EA2-769A-4948-97F0-90C405C3AD29}"/>
                </a:ext>
              </a:extLst>
            </p:cNvPr>
            <p:cNvSpPr/>
            <p:nvPr/>
          </p:nvSpPr>
          <p:spPr>
            <a:xfrm>
              <a:off x="2250877" y="6368731"/>
              <a:ext cx="2560320" cy="2286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diff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4FA0613-95BE-D64C-9066-F306E693DC9F}"/>
                </a:ext>
              </a:extLst>
            </p:cNvPr>
            <p:cNvSpPr txBox="1"/>
            <p:nvPr/>
          </p:nvSpPr>
          <p:spPr>
            <a:xfrm rot="16200000">
              <a:off x="1470383" y="5085841"/>
              <a:ext cx="8788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/>
                <a:t>revert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E15254C-7F3D-CC40-8B36-8F91BAB358D1}"/>
                </a:ext>
              </a:extLst>
            </p:cNvPr>
            <p:cNvSpPr txBox="1"/>
            <p:nvPr/>
          </p:nvSpPr>
          <p:spPr>
            <a:xfrm rot="16200000">
              <a:off x="1380556" y="5878395"/>
              <a:ext cx="1066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compare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6222056-4FCA-5F4F-9FFD-199FDEEB9D5E}"/>
              </a:ext>
            </a:extLst>
          </p:cNvPr>
          <p:cNvSpPr txBox="1"/>
          <p:nvPr/>
        </p:nvSpPr>
        <p:spPr>
          <a:xfrm>
            <a:off x="2286000" y="11430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400">
                <a:latin typeface="Times" pitchFamily="2" charset="0"/>
              </a:rPr>
              <a:t>▷ </a:t>
            </a:r>
            <a:r>
              <a:rPr lang="vi-VN" sz="2400" i="1">
                <a:latin typeface="Times" pitchFamily="2" charset="0"/>
              </a:rPr>
              <a:t>Cơ chế hoạt động </a:t>
            </a:r>
          </a:p>
        </p:txBody>
      </p:sp>
    </p:spTree>
    <p:extLst>
      <p:ext uri="{BB962C8B-B14F-4D97-AF65-F5344CB8AC3E}">
        <p14:creationId xmlns:p14="http://schemas.microsoft.com/office/powerpoint/2010/main" val="515663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2. GIT &amp; SVN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165E93-0C9F-424C-A4D4-EFD72E6B4AE0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0FD75F6-BDE3-A04E-9807-0834E67B8BA0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83767E13-6C7C-D849-82B5-0BFAEC0C7842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E1C87F58-4006-DB40-A24D-960033CEC726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65B814D-5416-5D41-9E9C-BBA19175095F}"/>
              </a:ext>
            </a:extLst>
          </p:cNvPr>
          <p:cNvSpPr txBox="1"/>
          <p:nvPr/>
        </p:nvSpPr>
        <p:spPr>
          <a:xfrm>
            <a:off x="2286000" y="11430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400">
                <a:latin typeface="Times" pitchFamily="2" charset="0"/>
              </a:rPr>
              <a:t>▷ </a:t>
            </a:r>
            <a:r>
              <a:rPr lang="vi-VN" sz="2400" i="1">
                <a:latin typeface="Times" pitchFamily="2" charset="0"/>
              </a:rPr>
              <a:t>Cách thức sử dụng Git với công cụ GitHub Desktop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E6E32B-400B-8844-AA89-29BBFCA8E5E6}"/>
              </a:ext>
            </a:extLst>
          </p:cNvPr>
          <p:cNvSpPr txBox="1"/>
          <p:nvPr/>
        </p:nvSpPr>
        <p:spPr>
          <a:xfrm>
            <a:off x="2971801" y="6324600"/>
            <a:ext cx="6553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US" sz="2000" i="1">
                <a:latin typeface="Times New Roman" charset="0"/>
                <a:ea typeface="Times New Roman" charset="0"/>
                <a:cs typeface="Times New Roman" charset="0"/>
              </a:rPr>
              <a:t>Link cài đặt: </a:t>
            </a:r>
            <a:r>
              <a:rPr lang="en-US" sz="2000" i="1">
                <a:solidFill>
                  <a:schemeClr val="accent1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https://desktop.github.com/</a:t>
            </a:r>
            <a:endParaRPr lang="en-US" sz="2000" i="1">
              <a:solidFill>
                <a:schemeClr val="accent1">
                  <a:lumMod val="7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325188-34B0-054B-8E9D-553EB0810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1661670"/>
            <a:ext cx="6781800" cy="466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9610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2. GIT &amp; SVN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165E93-0C9F-424C-A4D4-EFD72E6B4AE0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0FD75F6-BDE3-A04E-9807-0834E67B8BA0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83767E13-6C7C-D849-82B5-0BFAEC0C7842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E1C87F58-4006-DB40-A24D-960033CEC726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65B814D-5416-5D41-9E9C-BBA19175095F}"/>
              </a:ext>
            </a:extLst>
          </p:cNvPr>
          <p:cNvSpPr txBox="1"/>
          <p:nvPr/>
        </p:nvSpPr>
        <p:spPr>
          <a:xfrm>
            <a:off x="2286000" y="11430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400">
                <a:latin typeface="Times" pitchFamily="2" charset="0"/>
              </a:rPr>
              <a:t>▷ </a:t>
            </a:r>
            <a:r>
              <a:rPr lang="vi-VN" sz="2400" i="1">
                <a:latin typeface="Times" pitchFamily="2" charset="0"/>
              </a:rPr>
              <a:t>Cách thức sử dụng Git với công cụ GitHub Desktop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AA63D5-0ECC-3E41-8C7C-62D20B66CBB9}"/>
              </a:ext>
            </a:extLst>
          </p:cNvPr>
          <p:cNvSpPr txBox="1"/>
          <p:nvPr/>
        </p:nvSpPr>
        <p:spPr>
          <a:xfrm>
            <a:off x="1371600" y="1550313"/>
            <a:ext cx="6705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200">
                <a:latin typeface="Times" pitchFamily="2" charset="0"/>
              </a:rPr>
              <a:t>✓ </a:t>
            </a:r>
            <a:r>
              <a:rPr lang="vi-VN" sz="2200" i="1">
                <a:latin typeface="Times" pitchFamily="2" charset="0"/>
              </a:rPr>
              <a:t>Tạo local repository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116ADE4-5610-DF4A-BAD1-F0981D871A2E}"/>
              </a:ext>
            </a:extLst>
          </p:cNvPr>
          <p:cNvGrpSpPr/>
          <p:nvPr/>
        </p:nvGrpSpPr>
        <p:grpSpPr>
          <a:xfrm>
            <a:off x="2819401" y="2006521"/>
            <a:ext cx="6400800" cy="4394279"/>
            <a:chOff x="2819401" y="2006521"/>
            <a:chExt cx="6400800" cy="439427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29226C5-BB55-FF42-9F15-750AA25BD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19401" y="2006521"/>
              <a:ext cx="6400800" cy="4394279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B7890D-4A20-544E-889E-67A8125526A0}"/>
                </a:ext>
              </a:extLst>
            </p:cNvPr>
            <p:cNvSpPr/>
            <p:nvPr/>
          </p:nvSpPr>
          <p:spPr>
            <a:xfrm>
              <a:off x="3200400" y="4114800"/>
              <a:ext cx="2743200" cy="381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8988AED-1D84-D245-9757-F3C87B76299A}"/>
              </a:ext>
            </a:extLst>
          </p:cNvPr>
          <p:cNvSpPr txBox="1"/>
          <p:nvPr/>
        </p:nvSpPr>
        <p:spPr>
          <a:xfrm>
            <a:off x="1564498" y="6422136"/>
            <a:ext cx="9408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000">
                <a:latin typeface="Times" pitchFamily="2" charset="0"/>
              </a:rPr>
              <a:t>*</a:t>
            </a:r>
            <a:r>
              <a:rPr lang="vi-VN" sz="2000" u="sng">
                <a:latin typeface="Times" pitchFamily="2" charset="0"/>
              </a:rPr>
              <a:t>Lưu ý</a:t>
            </a:r>
            <a:r>
              <a:rPr lang="vi-VN" sz="2000">
                <a:latin typeface="Times" pitchFamily="2" charset="0"/>
              </a:rPr>
              <a:t>: cần tạo và đăng nhập trước với tài khoản trên GitHub (</a:t>
            </a:r>
            <a:r>
              <a:rPr lang="vi-VN" sz="2000">
                <a:latin typeface="Times" pitchFamily="2" charset="0"/>
                <a:sym typeface="Wingdings" pitchFamily="2" charset="2"/>
              </a:rPr>
              <a:t> remote repository</a:t>
            </a:r>
            <a:r>
              <a:rPr lang="vi-VN" sz="2000">
                <a:latin typeface="Times" pitchFamily="2" charset="0"/>
              </a:rPr>
              <a:t>)  </a:t>
            </a:r>
          </a:p>
        </p:txBody>
      </p:sp>
    </p:spTree>
    <p:extLst>
      <p:ext uri="{BB962C8B-B14F-4D97-AF65-F5344CB8AC3E}">
        <p14:creationId xmlns:p14="http://schemas.microsoft.com/office/powerpoint/2010/main" val="28460484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2. GIT &amp; SVN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165E93-0C9F-424C-A4D4-EFD72E6B4AE0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0FD75F6-BDE3-A04E-9807-0834E67B8BA0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83767E13-6C7C-D849-82B5-0BFAEC0C7842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E1C87F58-4006-DB40-A24D-960033CEC726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65B814D-5416-5D41-9E9C-BBA19175095F}"/>
              </a:ext>
            </a:extLst>
          </p:cNvPr>
          <p:cNvSpPr txBox="1"/>
          <p:nvPr/>
        </p:nvSpPr>
        <p:spPr>
          <a:xfrm>
            <a:off x="2286000" y="11430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400">
                <a:latin typeface="Times" pitchFamily="2" charset="0"/>
              </a:rPr>
              <a:t>▷ </a:t>
            </a:r>
            <a:r>
              <a:rPr lang="vi-VN" sz="2400" i="1">
                <a:latin typeface="Times" pitchFamily="2" charset="0"/>
              </a:rPr>
              <a:t>Cách thức sử dụng Git với công cụ GitHub Desktop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AA63D5-0ECC-3E41-8C7C-62D20B66CBB9}"/>
              </a:ext>
            </a:extLst>
          </p:cNvPr>
          <p:cNvSpPr txBox="1"/>
          <p:nvPr/>
        </p:nvSpPr>
        <p:spPr>
          <a:xfrm>
            <a:off x="1371600" y="1550313"/>
            <a:ext cx="6705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200">
                <a:latin typeface="Times" pitchFamily="2" charset="0"/>
              </a:rPr>
              <a:t>✓ </a:t>
            </a:r>
            <a:r>
              <a:rPr lang="vi-VN" sz="2200" i="1">
                <a:latin typeface="Times" pitchFamily="2" charset="0"/>
              </a:rPr>
              <a:t>Create local repository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F10F28-403E-AF47-B99C-414DA4F59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798" y="2007513"/>
            <a:ext cx="4264802" cy="48225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C4EA25-380F-D846-ABF9-AE1DAC8AD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657600"/>
            <a:ext cx="5486400" cy="112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6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2. GIT &amp; SVN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165E93-0C9F-424C-A4D4-EFD72E6B4AE0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0FD75F6-BDE3-A04E-9807-0834E67B8BA0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83767E13-6C7C-D849-82B5-0BFAEC0C7842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E1C87F58-4006-DB40-A24D-960033CEC726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65B814D-5416-5D41-9E9C-BBA19175095F}"/>
              </a:ext>
            </a:extLst>
          </p:cNvPr>
          <p:cNvSpPr txBox="1"/>
          <p:nvPr/>
        </p:nvSpPr>
        <p:spPr>
          <a:xfrm>
            <a:off x="2286000" y="11430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400">
                <a:latin typeface="Times" pitchFamily="2" charset="0"/>
              </a:rPr>
              <a:t>▷ </a:t>
            </a:r>
            <a:r>
              <a:rPr lang="vi-VN" sz="2400" i="1">
                <a:latin typeface="Times" pitchFamily="2" charset="0"/>
              </a:rPr>
              <a:t>Cách thức sử dụng Git với công cụ GitHub Desktop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FCA71-AF8C-4C4D-A8AE-CE74A2E3EFBD}"/>
              </a:ext>
            </a:extLst>
          </p:cNvPr>
          <p:cNvSpPr txBox="1"/>
          <p:nvPr/>
        </p:nvSpPr>
        <p:spPr>
          <a:xfrm>
            <a:off x="1371600" y="1550313"/>
            <a:ext cx="6705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200">
                <a:latin typeface="Times" pitchFamily="2" charset="0"/>
              </a:rPr>
              <a:t>✓ </a:t>
            </a:r>
            <a:r>
              <a:rPr lang="vi-VN" sz="2200" i="1">
                <a:latin typeface="Times" pitchFamily="2" charset="0"/>
              </a:rPr>
              <a:t>Push project to remote repository (</a:t>
            </a:r>
            <a:r>
              <a:rPr lang="vi-VN" sz="2200">
                <a:latin typeface="Times" pitchFamily="2" charset="0"/>
                <a:sym typeface="Wingdings" pitchFamily="2" charset="2"/>
              </a:rPr>
              <a:t></a:t>
            </a:r>
            <a:r>
              <a:rPr lang="vi-VN" sz="2200" i="1">
                <a:latin typeface="Times" pitchFamily="2" charset="0"/>
                <a:sym typeface="Wingdings" pitchFamily="2" charset="2"/>
              </a:rPr>
              <a:t> GitHub)</a:t>
            </a:r>
            <a:r>
              <a:rPr lang="vi-VN" sz="2200" i="1">
                <a:latin typeface="Times" pitchFamily="2" charset="0"/>
              </a:rPr>
              <a:t>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1CAAD2-93F9-EF4C-A9D0-FF2F953388AE}"/>
              </a:ext>
            </a:extLst>
          </p:cNvPr>
          <p:cNvGrpSpPr/>
          <p:nvPr/>
        </p:nvGrpSpPr>
        <p:grpSpPr>
          <a:xfrm>
            <a:off x="1490147" y="2067965"/>
            <a:ext cx="10244653" cy="4256635"/>
            <a:chOff x="1490147" y="2067965"/>
            <a:chExt cx="10244653" cy="425663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C93068F-A6DF-F141-80DB-A9B9C6164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0147" y="2067965"/>
              <a:ext cx="10244653" cy="425663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3EF7324-8E79-C641-9FF4-7BB13EC47ED8}"/>
                </a:ext>
              </a:extLst>
            </p:cNvPr>
            <p:cNvSpPr/>
            <p:nvPr/>
          </p:nvSpPr>
          <p:spPr>
            <a:xfrm>
              <a:off x="1524000" y="3304598"/>
              <a:ext cx="2362200" cy="1648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</p:grpSp>
    </p:spTree>
    <p:extLst>
      <p:ext uri="{BB962C8B-B14F-4D97-AF65-F5344CB8AC3E}">
        <p14:creationId xmlns:p14="http://schemas.microsoft.com/office/powerpoint/2010/main" val="39307641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2. GIT &amp; SVN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165E93-0C9F-424C-A4D4-EFD72E6B4AE0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0FD75F6-BDE3-A04E-9807-0834E67B8BA0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83767E13-6C7C-D849-82B5-0BFAEC0C7842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E1C87F58-4006-DB40-A24D-960033CEC726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65B814D-5416-5D41-9E9C-BBA19175095F}"/>
              </a:ext>
            </a:extLst>
          </p:cNvPr>
          <p:cNvSpPr txBox="1"/>
          <p:nvPr/>
        </p:nvSpPr>
        <p:spPr>
          <a:xfrm>
            <a:off x="2286000" y="11430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400">
                <a:latin typeface="Times" pitchFamily="2" charset="0"/>
              </a:rPr>
              <a:t>▷ </a:t>
            </a:r>
            <a:r>
              <a:rPr lang="vi-VN" sz="2400" i="1">
                <a:latin typeface="Times" pitchFamily="2" charset="0"/>
              </a:rPr>
              <a:t>Cách thức sử dụng Git với công cụ GitHub Desktop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FCA71-AF8C-4C4D-A8AE-CE74A2E3EFBD}"/>
              </a:ext>
            </a:extLst>
          </p:cNvPr>
          <p:cNvSpPr txBox="1"/>
          <p:nvPr/>
        </p:nvSpPr>
        <p:spPr>
          <a:xfrm>
            <a:off x="1371600" y="1550313"/>
            <a:ext cx="6705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200">
                <a:latin typeface="Times" pitchFamily="2" charset="0"/>
              </a:rPr>
              <a:t>✓ </a:t>
            </a:r>
            <a:r>
              <a:rPr lang="vi-VN" sz="2200" i="1">
                <a:latin typeface="Times" pitchFamily="2" charset="0"/>
              </a:rPr>
              <a:t>Push project to remote repository (</a:t>
            </a:r>
            <a:r>
              <a:rPr lang="vi-VN" sz="2200">
                <a:latin typeface="Times" pitchFamily="2" charset="0"/>
                <a:sym typeface="Wingdings" pitchFamily="2" charset="2"/>
              </a:rPr>
              <a:t></a:t>
            </a:r>
            <a:r>
              <a:rPr lang="vi-VN" sz="2200" i="1">
                <a:latin typeface="Times" pitchFamily="2" charset="0"/>
                <a:sym typeface="Wingdings" pitchFamily="2" charset="2"/>
              </a:rPr>
              <a:t> GitHub)</a:t>
            </a:r>
            <a:r>
              <a:rPr lang="vi-VN" sz="2200" i="1">
                <a:latin typeface="Times" pitchFamily="2" charset="0"/>
              </a:rPr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3D387E-5B11-EB42-86A0-46074B208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981200"/>
            <a:ext cx="6569449" cy="48294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023F29-A663-AF40-A509-7D8D441E5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3174370"/>
            <a:ext cx="3669799" cy="254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2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2. GIT &amp; SVN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165E93-0C9F-424C-A4D4-EFD72E6B4AE0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0FD75F6-BDE3-A04E-9807-0834E67B8BA0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83767E13-6C7C-D849-82B5-0BFAEC0C7842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E1C87F58-4006-DB40-A24D-960033CEC726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65B814D-5416-5D41-9E9C-BBA19175095F}"/>
              </a:ext>
            </a:extLst>
          </p:cNvPr>
          <p:cNvSpPr txBox="1"/>
          <p:nvPr/>
        </p:nvSpPr>
        <p:spPr>
          <a:xfrm>
            <a:off x="2286000" y="11430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400">
                <a:latin typeface="Times" pitchFamily="2" charset="0"/>
              </a:rPr>
              <a:t>▷ </a:t>
            </a:r>
            <a:r>
              <a:rPr lang="vi-VN" sz="2400" i="1">
                <a:latin typeface="Times" pitchFamily="2" charset="0"/>
              </a:rPr>
              <a:t>Cách thức sử dụng Git với công cụ GitHub Desktop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FCA71-AF8C-4C4D-A8AE-CE74A2E3EFBD}"/>
              </a:ext>
            </a:extLst>
          </p:cNvPr>
          <p:cNvSpPr txBox="1"/>
          <p:nvPr/>
        </p:nvSpPr>
        <p:spPr>
          <a:xfrm>
            <a:off x="1371600" y="1550313"/>
            <a:ext cx="6705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200">
                <a:latin typeface="Times" pitchFamily="2" charset="0"/>
              </a:rPr>
              <a:t>✓ </a:t>
            </a:r>
            <a:r>
              <a:rPr lang="vi-VN" sz="2200" i="1">
                <a:latin typeface="Times" pitchFamily="2" charset="0"/>
              </a:rPr>
              <a:t>Push project to remote repository (</a:t>
            </a:r>
            <a:r>
              <a:rPr lang="vi-VN" sz="2200">
                <a:latin typeface="Times" pitchFamily="2" charset="0"/>
                <a:sym typeface="Wingdings" pitchFamily="2" charset="2"/>
              </a:rPr>
              <a:t></a:t>
            </a:r>
            <a:r>
              <a:rPr lang="vi-VN" sz="2200" i="1">
                <a:latin typeface="Times" pitchFamily="2" charset="0"/>
                <a:sym typeface="Wingdings" pitchFamily="2" charset="2"/>
              </a:rPr>
              <a:t> GitHub)</a:t>
            </a:r>
            <a:r>
              <a:rPr lang="vi-VN" sz="2200" i="1">
                <a:latin typeface="Times" pitchFamily="2" charset="0"/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D5AD66D-3763-214F-B718-32E9F095A9FC}"/>
              </a:ext>
            </a:extLst>
          </p:cNvPr>
          <p:cNvGrpSpPr/>
          <p:nvPr/>
        </p:nvGrpSpPr>
        <p:grpSpPr>
          <a:xfrm>
            <a:off x="1613428" y="2071209"/>
            <a:ext cx="10121372" cy="4177191"/>
            <a:chOff x="1613428" y="2071209"/>
            <a:chExt cx="10121372" cy="41771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3D58BE-B7B2-904B-B5DF-30C28F353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3428" y="2071209"/>
              <a:ext cx="10121372" cy="4177191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B9CA58A-B659-514C-A782-F39A706406AD}"/>
                </a:ext>
              </a:extLst>
            </p:cNvPr>
            <p:cNvSpPr/>
            <p:nvPr/>
          </p:nvSpPr>
          <p:spPr>
            <a:xfrm>
              <a:off x="1752600" y="3304598"/>
              <a:ext cx="2133600" cy="2768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</p:grpSp>
    </p:spTree>
    <p:extLst>
      <p:ext uri="{BB962C8B-B14F-4D97-AF65-F5344CB8AC3E}">
        <p14:creationId xmlns:p14="http://schemas.microsoft.com/office/powerpoint/2010/main" val="24707519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2. GIT &amp; SVN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165E93-0C9F-424C-A4D4-EFD72E6B4AE0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0FD75F6-BDE3-A04E-9807-0834E67B8BA0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83767E13-6C7C-D849-82B5-0BFAEC0C7842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E1C87F58-4006-DB40-A24D-960033CEC726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65B814D-5416-5D41-9E9C-BBA19175095F}"/>
              </a:ext>
            </a:extLst>
          </p:cNvPr>
          <p:cNvSpPr txBox="1"/>
          <p:nvPr/>
        </p:nvSpPr>
        <p:spPr>
          <a:xfrm>
            <a:off x="2286000" y="11430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400">
                <a:latin typeface="Times" pitchFamily="2" charset="0"/>
              </a:rPr>
              <a:t>▷ </a:t>
            </a:r>
            <a:r>
              <a:rPr lang="vi-VN" sz="2400" i="1">
                <a:latin typeface="Times" pitchFamily="2" charset="0"/>
              </a:rPr>
              <a:t>Cách thức sử dụng Git với công cụ GitHub Desktop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FCA71-AF8C-4C4D-A8AE-CE74A2E3EFBD}"/>
              </a:ext>
            </a:extLst>
          </p:cNvPr>
          <p:cNvSpPr txBox="1"/>
          <p:nvPr/>
        </p:nvSpPr>
        <p:spPr>
          <a:xfrm>
            <a:off x="1371600" y="1550313"/>
            <a:ext cx="6705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200">
                <a:latin typeface="Times" pitchFamily="2" charset="0"/>
              </a:rPr>
              <a:t>✓ </a:t>
            </a:r>
            <a:r>
              <a:rPr lang="vi-VN" sz="2200" i="1">
                <a:latin typeface="Times" pitchFamily="2" charset="0"/>
              </a:rPr>
              <a:t>Edit and commit code to local repository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42E98B-8EC9-FE4B-989B-55921A547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3962400"/>
            <a:ext cx="4114799" cy="26347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D90D43-9A47-2B40-B8C1-A4A15B5EA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2007513"/>
            <a:ext cx="7162800" cy="187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129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2. GIT &amp; SVN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165E93-0C9F-424C-A4D4-EFD72E6B4AE0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0FD75F6-BDE3-A04E-9807-0834E67B8BA0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83767E13-6C7C-D849-82B5-0BFAEC0C7842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E1C87F58-4006-DB40-A24D-960033CEC726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65B814D-5416-5D41-9E9C-BBA19175095F}"/>
              </a:ext>
            </a:extLst>
          </p:cNvPr>
          <p:cNvSpPr txBox="1"/>
          <p:nvPr/>
        </p:nvSpPr>
        <p:spPr>
          <a:xfrm>
            <a:off x="2286000" y="11430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400">
                <a:latin typeface="Times" pitchFamily="2" charset="0"/>
              </a:rPr>
              <a:t>▷ </a:t>
            </a:r>
            <a:r>
              <a:rPr lang="vi-VN" sz="2400" i="1">
                <a:latin typeface="Times" pitchFamily="2" charset="0"/>
              </a:rPr>
              <a:t>Cách thức sử dụng Git với công cụ GitHub Desktop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FCA71-AF8C-4C4D-A8AE-CE74A2E3EFBD}"/>
              </a:ext>
            </a:extLst>
          </p:cNvPr>
          <p:cNvSpPr txBox="1"/>
          <p:nvPr/>
        </p:nvSpPr>
        <p:spPr>
          <a:xfrm>
            <a:off x="1371600" y="1550313"/>
            <a:ext cx="6705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200">
                <a:latin typeface="Times" pitchFamily="2" charset="0"/>
              </a:rPr>
              <a:t>✓ </a:t>
            </a:r>
            <a:r>
              <a:rPr lang="vi-VN" sz="2200" i="1">
                <a:latin typeface="Times" pitchFamily="2" charset="0"/>
              </a:rPr>
              <a:t>Edit and commit code to local repository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6F47C3E-F2CE-6846-9557-4CDAF399AA46}"/>
              </a:ext>
            </a:extLst>
          </p:cNvPr>
          <p:cNvGrpSpPr/>
          <p:nvPr/>
        </p:nvGrpSpPr>
        <p:grpSpPr>
          <a:xfrm>
            <a:off x="1854200" y="2022032"/>
            <a:ext cx="9423400" cy="4746234"/>
            <a:chOff x="1752600" y="2022032"/>
            <a:chExt cx="9423400" cy="474623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5B3D245-D4CF-EE49-A6CC-0A4383F92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2600" y="2022032"/>
              <a:ext cx="9423400" cy="277856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DD218FC-297B-2F4B-9BD3-D93EC63AF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2600" y="4724400"/>
              <a:ext cx="9423400" cy="2043866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E18A09C-6509-4042-81D7-27752B4099F9}"/>
              </a:ext>
            </a:extLst>
          </p:cNvPr>
          <p:cNvSpPr/>
          <p:nvPr/>
        </p:nvSpPr>
        <p:spPr>
          <a:xfrm>
            <a:off x="1905000" y="4800600"/>
            <a:ext cx="2362200" cy="1905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909043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1. Tổng quan về hệ thống quản lý phiên bản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9199DE-4D2C-F643-8053-86E06FC3F95C}"/>
              </a:ext>
            </a:extLst>
          </p:cNvPr>
          <p:cNvSpPr txBox="1"/>
          <p:nvPr/>
        </p:nvSpPr>
        <p:spPr>
          <a:xfrm>
            <a:off x="1143000" y="1143000"/>
            <a:ext cx="1028699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</a:pP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Hệ thống quản lý phiên bản (VCS </a:t>
            </a:r>
            <a:r>
              <a:rPr lang="mr-IN" sz="2400">
                <a:latin typeface="Times New Roman" charset="0"/>
                <a:ea typeface="Times New Roman" charset="0"/>
                <a:cs typeface="Times New Roman" charset="0"/>
              </a:rPr>
              <a:t>–</a:t>
            </a: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b="1"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ersion </a:t>
            </a:r>
            <a:r>
              <a:rPr lang="en-US" sz="2400" b="1">
                <a:latin typeface="Times New Roman" charset="0"/>
                <a:ea typeface="Times New Roman" charset="0"/>
                <a:cs typeface="Times New Roman" charset="0"/>
              </a:rPr>
              <a:t>C</a:t>
            </a: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ontrol </a:t>
            </a:r>
            <a:r>
              <a:rPr lang="en-US" sz="2400" b="1">
                <a:latin typeface="Times New Roman" charset="0"/>
                <a:ea typeface="Times New Roman" charset="0"/>
                <a:cs typeface="Times New Roman" charset="0"/>
              </a:rPr>
              <a:t>S</a:t>
            </a: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ystem) là hệ thống cho phép các lập trình viên có thể </a:t>
            </a:r>
            <a:r>
              <a:rPr lang="en-US" sz="2400" b="1">
                <a:latin typeface="Times New Roman" charset="0"/>
                <a:ea typeface="Times New Roman" charset="0"/>
                <a:cs typeface="Times New Roman" charset="0"/>
              </a:rPr>
              <a:t>làm việc đồng thời với nhau</a:t>
            </a: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 và </a:t>
            </a:r>
            <a:r>
              <a:rPr lang="en-US" sz="2400" b="1">
                <a:latin typeface="Times New Roman" charset="0"/>
                <a:ea typeface="Times New Roman" charset="0"/>
                <a:cs typeface="Times New Roman" charset="0"/>
              </a:rPr>
              <a:t>lưu lại lịch sử của mỗi phiên bản</a:t>
            </a: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. 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</a:pP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VCS hỗ trợ:</a:t>
            </a:r>
          </a:p>
          <a:p>
            <a:pPr marL="635000" indent="-254000" algn="just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Quản lý sự thay đổi của các file,</a:t>
            </a:r>
          </a:p>
          <a:p>
            <a:pPr marL="635000" indent="-254000" algn="just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Lưu lại lịch sử các phiên làm việc: thời gian chỉnh sửa, người chỉnh sửa, </a:t>
            </a:r>
            <a:r>
              <a:rPr lang="mr-IN" sz="2400"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,</a:t>
            </a:r>
          </a:p>
          <a:p>
            <a:pPr marL="635000" indent="-254000" algn="just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Phục hồi các phiên bản làm việc trước,</a:t>
            </a:r>
          </a:p>
          <a:p>
            <a:pPr marL="635000" indent="-254000" algn="just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Merge các phiên bản khác nhau, giải quyết xung đột mã nguồn,</a:t>
            </a:r>
          </a:p>
          <a:p>
            <a:pPr marL="635000" indent="-254000" algn="just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mr-IN" sz="2400"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endParaRPr lang="en-US" sz="240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99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2. GIT &amp; SVN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165E93-0C9F-424C-A4D4-EFD72E6B4AE0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0FD75F6-BDE3-A04E-9807-0834E67B8BA0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83767E13-6C7C-D849-82B5-0BFAEC0C7842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E1C87F58-4006-DB40-A24D-960033CEC726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65B814D-5416-5D41-9E9C-BBA19175095F}"/>
              </a:ext>
            </a:extLst>
          </p:cNvPr>
          <p:cNvSpPr txBox="1"/>
          <p:nvPr/>
        </p:nvSpPr>
        <p:spPr>
          <a:xfrm>
            <a:off x="2286000" y="11430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400">
                <a:latin typeface="Times" pitchFamily="2" charset="0"/>
              </a:rPr>
              <a:t>▷ </a:t>
            </a:r>
            <a:r>
              <a:rPr lang="vi-VN" sz="2400" i="1">
                <a:latin typeface="Times" pitchFamily="2" charset="0"/>
              </a:rPr>
              <a:t>Cách thức sử dụng Git với công cụ GitHub Desktop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FCA71-AF8C-4C4D-A8AE-CE74A2E3EFBD}"/>
              </a:ext>
            </a:extLst>
          </p:cNvPr>
          <p:cNvSpPr txBox="1"/>
          <p:nvPr/>
        </p:nvSpPr>
        <p:spPr>
          <a:xfrm>
            <a:off x="1371600" y="1550313"/>
            <a:ext cx="6705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200">
                <a:latin typeface="Times" pitchFamily="2" charset="0"/>
              </a:rPr>
              <a:t>✓ </a:t>
            </a:r>
            <a:r>
              <a:rPr lang="vi-VN" sz="2200" i="1">
                <a:latin typeface="Times" pitchFamily="2" charset="0"/>
              </a:rPr>
              <a:t>Push code to remote repository (after committing)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492A7F-6F3C-974D-A46E-D7FE03423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2057401"/>
            <a:ext cx="9601200" cy="383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121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2. GIT &amp; SVN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165E93-0C9F-424C-A4D4-EFD72E6B4AE0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0FD75F6-BDE3-A04E-9807-0834E67B8BA0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83767E13-6C7C-D849-82B5-0BFAEC0C7842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E1C87F58-4006-DB40-A24D-960033CEC726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65B814D-5416-5D41-9E9C-BBA19175095F}"/>
              </a:ext>
            </a:extLst>
          </p:cNvPr>
          <p:cNvSpPr txBox="1"/>
          <p:nvPr/>
        </p:nvSpPr>
        <p:spPr>
          <a:xfrm>
            <a:off x="2286000" y="11430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400">
                <a:latin typeface="Times" pitchFamily="2" charset="0"/>
              </a:rPr>
              <a:t>▷ </a:t>
            </a:r>
            <a:r>
              <a:rPr lang="vi-VN" sz="2400" i="1">
                <a:latin typeface="Times" pitchFamily="2" charset="0"/>
              </a:rPr>
              <a:t>Cách thức sử dụng Git với công cụ GitHub Desktop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FCA71-AF8C-4C4D-A8AE-CE74A2E3EFBD}"/>
              </a:ext>
            </a:extLst>
          </p:cNvPr>
          <p:cNvSpPr txBox="1"/>
          <p:nvPr/>
        </p:nvSpPr>
        <p:spPr>
          <a:xfrm>
            <a:off x="1371600" y="1550313"/>
            <a:ext cx="6705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200">
                <a:latin typeface="Times" pitchFamily="2" charset="0"/>
              </a:rPr>
              <a:t>✓ </a:t>
            </a:r>
            <a:r>
              <a:rPr lang="vi-VN" sz="2200" i="1">
                <a:latin typeface="Times" pitchFamily="2" charset="0"/>
              </a:rPr>
              <a:t>Push code to remote repository (after committing)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E0DA7F-90E9-3549-B8F5-3306BB06FDB8}"/>
              </a:ext>
            </a:extLst>
          </p:cNvPr>
          <p:cNvGrpSpPr/>
          <p:nvPr/>
        </p:nvGrpSpPr>
        <p:grpSpPr>
          <a:xfrm>
            <a:off x="1981200" y="2050959"/>
            <a:ext cx="8721304" cy="4577874"/>
            <a:chOff x="1981200" y="2050959"/>
            <a:chExt cx="8721304" cy="457787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784FCCF-249C-7641-9E9D-FAE32D7CF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1200" y="2050959"/>
              <a:ext cx="8721304" cy="457787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EF84F19-9AB7-284C-8C0E-F47D5BAC4224}"/>
                </a:ext>
              </a:extLst>
            </p:cNvPr>
            <p:cNvSpPr/>
            <p:nvPr/>
          </p:nvSpPr>
          <p:spPr>
            <a:xfrm>
              <a:off x="2438400" y="4495800"/>
              <a:ext cx="5791200" cy="3048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740C0AF-4D83-FE46-B51A-45FEA555E485}"/>
                </a:ext>
              </a:extLst>
            </p:cNvPr>
            <p:cNvSpPr/>
            <p:nvPr/>
          </p:nvSpPr>
          <p:spPr>
            <a:xfrm>
              <a:off x="2438400" y="3657600"/>
              <a:ext cx="5791200" cy="39190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</p:grpSp>
    </p:spTree>
    <p:extLst>
      <p:ext uri="{BB962C8B-B14F-4D97-AF65-F5344CB8AC3E}">
        <p14:creationId xmlns:p14="http://schemas.microsoft.com/office/powerpoint/2010/main" val="6849468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2. GIT &amp; SVN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165E93-0C9F-424C-A4D4-EFD72E6B4AE0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0FD75F6-BDE3-A04E-9807-0834E67B8BA0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83767E13-6C7C-D849-82B5-0BFAEC0C7842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E1C87F58-4006-DB40-A24D-960033CEC726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65B814D-5416-5D41-9E9C-BBA19175095F}"/>
              </a:ext>
            </a:extLst>
          </p:cNvPr>
          <p:cNvSpPr txBox="1"/>
          <p:nvPr/>
        </p:nvSpPr>
        <p:spPr>
          <a:xfrm>
            <a:off x="2286000" y="11430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400">
                <a:latin typeface="Times" pitchFamily="2" charset="0"/>
              </a:rPr>
              <a:t>▷ </a:t>
            </a:r>
            <a:r>
              <a:rPr lang="vi-VN" sz="2400" i="1">
                <a:latin typeface="Times" pitchFamily="2" charset="0"/>
              </a:rPr>
              <a:t>Cách thức sử dụng Git với công cụ GitHub Desktop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FCA71-AF8C-4C4D-A8AE-CE74A2E3EFBD}"/>
              </a:ext>
            </a:extLst>
          </p:cNvPr>
          <p:cNvSpPr txBox="1"/>
          <p:nvPr/>
        </p:nvSpPr>
        <p:spPr>
          <a:xfrm>
            <a:off x="1371600" y="1550313"/>
            <a:ext cx="6705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200">
                <a:latin typeface="Times" pitchFamily="2" charset="0"/>
              </a:rPr>
              <a:t>✓ </a:t>
            </a:r>
            <a:r>
              <a:rPr lang="vi-VN" sz="2200" i="1">
                <a:latin typeface="Times" pitchFamily="2" charset="0"/>
              </a:rPr>
              <a:t>Push code to remote repository (after committing)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DBE2B2-39F2-0945-A23B-86356B9D4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057400"/>
            <a:ext cx="9753600" cy="350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7354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2. GIT &amp; SVN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165E93-0C9F-424C-A4D4-EFD72E6B4AE0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0FD75F6-BDE3-A04E-9807-0834E67B8BA0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83767E13-6C7C-D849-82B5-0BFAEC0C7842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E1C87F58-4006-DB40-A24D-960033CEC726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65B814D-5416-5D41-9E9C-BBA19175095F}"/>
              </a:ext>
            </a:extLst>
          </p:cNvPr>
          <p:cNvSpPr txBox="1"/>
          <p:nvPr/>
        </p:nvSpPr>
        <p:spPr>
          <a:xfrm>
            <a:off x="2286000" y="11430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400">
                <a:latin typeface="Times" pitchFamily="2" charset="0"/>
              </a:rPr>
              <a:t>▷ </a:t>
            </a:r>
            <a:r>
              <a:rPr lang="vi-VN" sz="2400" i="1">
                <a:latin typeface="Times" pitchFamily="2" charset="0"/>
              </a:rPr>
              <a:t>Cách thức sử dụng Git với công cụ GitHub Desktop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ADAEA7-E2D9-A448-81B5-465455376E8F}"/>
              </a:ext>
            </a:extLst>
          </p:cNvPr>
          <p:cNvSpPr txBox="1"/>
          <p:nvPr/>
        </p:nvSpPr>
        <p:spPr>
          <a:xfrm>
            <a:off x="1371600" y="1550313"/>
            <a:ext cx="6705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200">
                <a:latin typeface="Times" pitchFamily="2" charset="0"/>
              </a:rPr>
              <a:t>✓ </a:t>
            </a:r>
            <a:r>
              <a:rPr lang="vi-VN" sz="2200" i="1">
                <a:latin typeface="Times" pitchFamily="2" charset="0"/>
              </a:rPr>
              <a:t>Resolve conflict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C49379-EF9B-CA48-93AB-4AD77801675A}"/>
              </a:ext>
            </a:extLst>
          </p:cNvPr>
          <p:cNvGrpSpPr/>
          <p:nvPr/>
        </p:nvGrpSpPr>
        <p:grpSpPr>
          <a:xfrm>
            <a:off x="1762492" y="2057400"/>
            <a:ext cx="9819908" cy="3591406"/>
            <a:chOff x="1762492" y="2057400"/>
            <a:chExt cx="9819908" cy="359140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37C0B8B-ED88-CE41-83DA-382FBC0B2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2492" y="2057400"/>
              <a:ext cx="9819908" cy="3591406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D93A4B3-F0F6-A54F-93F4-A4C7FD020394}"/>
                </a:ext>
              </a:extLst>
            </p:cNvPr>
            <p:cNvSpPr/>
            <p:nvPr/>
          </p:nvSpPr>
          <p:spPr>
            <a:xfrm>
              <a:off x="2133600" y="5328766"/>
              <a:ext cx="2286000" cy="3048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</p:grpSp>
    </p:spTree>
    <p:extLst>
      <p:ext uri="{BB962C8B-B14F-4D97-AF65-F5344CB8AC3E}">
        <p14:creationId xmlns:p14="http://schemas.microsoft.com/office/powerpoint/2010/main" val="16147465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2. GIT &amp; SVN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165E93-0C9F-424C-A4D4-EFD72E6B4AE0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0FD75F6-BDE3-A04E-9807-0834E67B8BA0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83767E13-6C7C-D849-82B5-0BFAEC0C7842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E1C87F58-4006-DB40-A24D-960033CEC726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65B814D-5416-5D41-9E9C-BBA19175095F}"/>
              </a:ext>
            </a:extLst>
          </p:cNvPr>
          <p:cNvSpPr txBox="1"/>
          <p:nvPr/>
        </p:nvSpPr>
        <p:spPr>
          <a:xfrm>
            <a:off x="2286000" y="11430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400">
                <a:latin typeface="Times" pitchFamily="2" charset="0"/>
              </a:rPr>
              <a:t>▷ </a:t>
            </a:r>
            <a:r>
              <a:rPr lang="vi-VN" sz="2400" i="1">
                <a:latin typeface="Times" pitchFamily="2" charset="0"/>
              </a:rPr>
              <a:t>Cách thức sử dụng Git với công cụ GitHub Desktop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ADAEA7-E2D9-A448-81B5-465455376E8F}"/>
              </a:ext>
            </a:extLst>
          </p:cNvPr>
          <p:cNvSpPr txBox="1"/>
          <p:nvPr/>
        </p:nvSpPr>
        <p:spPr>
          <a:xfrm>
            <a:off x="1371600" y="1550313"/>
            <a:ext cx="6705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200">
                <a:latin typeface="Times" pitchFamily="2" charset="0"/>
              </a:rPr>
              <a:t>✓ </a:t>
            </a:r>
            <a:r>
              <a:rPr lang="vi-VN" sz="2200" i="1">
                <a:latin typeface="Times" pitchFamily="2" charset="0"/>
              </a:rPr>
              <a:t>Resolve conflict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7F074C-BF5E-2548-9737-7D5F7CBD5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492" y="2066499"/>
            <a:ext cx="9819908" cy="26579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7827649-F144-2B42-8D8D-EF2445FA4383}"/>
              </a:ext>
            </a:extLst>
          </p:cNvPr>
          <p:cNvSpPr/>
          <p:nvPr/>
        </p:nvSpPr>
        <p:spPr>
          <a:xfrm>
            <a:off x="2286000" y="4343400"/>
            <a:ext cx="1219200" cy="381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6837316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2. GIT &amp; SVN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165E93-0C9F-424C-A4D4-EFD72E6B4AE0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0FD75F6-BDE3-A04E-9807-0834E67B8BA0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83767E13-6C7C-D849-82B5-0BFAEC0C7842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E1C87F58-4006-DB40-A24D-960033CEC726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65B814D-5416-5D41-9E9C-BBA19175095F}"/>
              </a:ext>
            </a:extLst>
          </p:cNvPr>
          <p:cNvSpPr txBox="1"/>
          <p:nvPr/>
        </p:nvSpPr>
        <p:spPr>
          <a:xfrm>
            <a:off x="2286000" y="11430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400">
                <a:latin typeface="Times" pitchFamily="2" charset="0"/>
              </a:rPr>
              <a:t>▷ </a:t>
            </a:r>
            <a:r>
              <a:rPr lang="vi-VN" sz="2400" i="1">
                <a:latin typeface="Times" pitchFamily="2" charset="0"/>
              </a:rPr>
              <a:t>Cách thức sử dụng Git với công cụ GitHub Desktop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ADAEA7-E2D9-A448-81B5-465455376E8F}"/>
              </a:ext>
            </a:extLst>
          </p:cNvPr>
          <p:cNvSpPr txBox="1"/>
          <p:nvPr/>
        </p:nvSpPr>
        <p:spPr>
          <a:xfrm>
            <a:off x="1371600" y="1550313"/>
            <a:ext cx="6705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200">
                <a:latin typeface="Times" pitchFamily="2" charset="0"/>
              </a:rPr>
              <a:t>✓ </a:t>
            </a:r>
            <a:r>
              <a:rPr lang="vi-VN" sz="2200" i="1">
                <a:latin typeface="Times" pitchFamily="2" charset="0"/>
              </a:rPr>
              <a:t>Resolve conflict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D346BB2-8595-114F-932D-0B20FF79E1F7}"/>
              </a:ext>
            </a:extLst>
          </p:cNvPr>
          <p:cNvGrpSpPr/>
          <p:nvPr/>
        </p:nvGrpSpPr>
        <p:grpSpPr>
          <a:xfrm>
            <a:off x="1828800" y="2057914"/>
            <a:ext cx="9525000" cy="3924555"/>
            <a:chOff x="1828800" y="2057914"/>
            <a:chExt cx="9525000" cy="392455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ED572E6-3074-9942-9533-D6971476C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8800" y="2057914"/>
              <a:ext cx="9525000" cy="39245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930A6A-9623-404E-868A-41135329EE8E}"/>
                </a:ext>
              </a:extLst>
            </p:cNvPr>
            <p:cNvSpPr/>
            <p:nvPr/>
          </p:nvSpPr>
          <p:spPr>
            <a:xfrm>
              <a:off x="2590800" y="4038600"/>
              <a:ext cx="8305800" cy="6858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</p:grpSp>
    </p:spTree>
    <p:extLst>
      <p:ext uri="{BB962C8B-B14F-4D97-AF65-F5344CB8AC3E}">
        <p14:creationId xmlns:p14="http://schemas.microsoft.com/office/powerpoint/2010/main" val="23227437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2. GIT &amp; SVN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165E93-0C9F-424C-A4D4-EFD72E6B4AE0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0FD75F6-BDE3-A04E-9807-0834E67B8BA0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83767E13-6C7C-D849-82B5-0BFAEC0C7842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E1C87F58-4006-DB40-A24D-960033CEC726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65B814D-5416-5D41-9E9C-BBA19175095F}"/>
              </a:ext>
            </a:extLst>
          </p:cNvPr>
          <p:cNvSpPr txBox="1"/>
          <p:nvPr/>
        </p:nvSpPr>
        <p:spPr>
          <a:xfrm>
            <a:off x="2286000" y="11430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400">
                <a:latin typeface="Times" pitchFamily="2" charset="0"/>
              </a:rPr>
              <a:t>▷ </a:t>
            </a:r>
            <a:r>
              <a:rPr lang="vi-VN" sz="2400" i="1">
                <a:latin typeface="Times" pitchFamily="2" charset="0"/>
              </a:rPr>
              <a:t>Cách thức sử dụng Git với công cụ GitHub Desktop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ADAEA7-E2D9-A448-81B5-465455376E8F}"/>
              </a:ext>
            </a:extLst>
          </p:cNvPr>
          <p:cNvSpPr txBox="1"/>
          <p:nvPr/>
        </p:nvSpPr>
        <p:spPr>
          <a:xfrm>
            <a:off x="1371600" y="1550313"/>
            <a:ext cx="6705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200">
                <a:latin typeface="Times" pitchFamily="2" charset="0"/>
              </a:rPr>
              <a:t>✓ </a:t>
            </a:r>
            <a:r>
              <a:rPr lang="vi-VN" sz="2200" i="1">
                <a:latin typeface="Times" pitchFamily="2" charset="0"/>
              </a:rPr>
              <a:t>Resolve conflict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789306C-7931-7342-A3A6-EA2118AED903}"/>
              </a:ext>
            </a:extLst>
          </p:cNvPr>
          <p:cNvGrpSpPr/>
          <p:nvPr/>
        </p:nvGrpSpPr>
        <p:grpSpPr>
          <a:xfrm>
            <a:off x="3429000" y="1981200"/>
            <a:ext cx="6477000" cy="4649789"/>
            <a:chOff x="3429000" y="1981200"/>
            <a:chExt cx="6477000" cy="464978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F18DA59-9CDE-9C49-A888-1D48D2E63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9000" y="1981200"/>
              <a:ext cx="6477000" cy="4649789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98184F6-E2D6-5E4D-A3A3-40CD1F4208BA}"/>
                </a:ext>
              </a:extLst>
            </p:cNvPr>
            <p:cNvSpPr/>
            <p:nvPr/>
          </p:nvSpPr>
          <p:spPr>
            <a:xfrm>
              <a:off x="5562600" y="3429000"/>
              <a:ext cx="4267200" cy="9906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</p:grpSp>
    </p:spTree>
    <p:extLst>
      <p:ext uri="{BB962C8B-B14F-4D97-AF65-F5344CB8AC3E}">
        <p14:creationId xmlns:p14="http://schemas.microsoft.com/office/powerpoint/2010/main" val="39115471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2. GIT &amp; SVN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165E93-0C9F-424C-A4D4-EFD72E6B4AE0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0FD75F6-BDE3-A04E-9807-0834E67B8BA0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83767E13-6C7C-D849-82B5-0BFAEC0C7842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E1C87F58-4006-DB40-A24D-960033CEC726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65B814D-5416-5D41-9E9C-BBA19175095F}"/>
              </a:ext>
            </a:extLst>
          </p:cNvPr>
          <p:cNvSpPr txBox="1"/>
          <p:nvPr/>
        </p:nvSpPr>
        <p:spPr>
          <a:xfrm>
            <a:off x="2286000" y="11430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400">
                <a:latin typeface="Times" pitchFamily="2" charset="0"/>
              </a:rPr>
              <a:t>▷ </a:t>
            </a:r>
            <a:r>
              <a:rPr lang="vi-VN" sz="2400" i="1">
                <a:latin typeface="Times" pitchFamily="2" charset="0"/>
              </a:rPr>
              <a:t>Cách thức sử dụng Git với công cụ GitHub Desktop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ADAEA7-E2D9-A448-81B5-465455376E8F}"/>
              </a:ext>
            </a:extLst>
          </p:cNvPr>
          <p:cNvSpPr txBox="1"/>
          <p:nvPr/>
        </p:nvSpPr>
        <p:spPr>
          <a:xfrm>
            <a:off x="1371600" y="1550313"/>
            <a:ext cx="6705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200">
                <a:latin typeface="Times" pitchFamily="2" charset="0"/>
              </a:rPr>
              <a:t>✓ </a:t>
            </a:r>
            <a:r>
              <a:rPr lang="vi-VN" sz="2200" i="1">
                <a:latin typeface="Times" pitchFamily="2" charset="0"/>
              </a:rPr>
              <a:t>Resolve conflict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4C8CC9-C5E1-D24E-A99E-7FB4A7695EC7}"/>
              </a:ext>
            </a:extLst>
          </p:cNvPr>
          <p:cNvGrpSpPr/>
          <p:nvPr/>
        </p:nvGrpSpPr>
        <p:grpSpPr>
          <a:xfrm>
            <a:off x="3886200" y="1981200"/>
            <a:ext cx="5054600" cy="4590023"/>
            <a:chOff x="1524000" y="2048770"/>
            <a:chExt cx="5054600" cy="459002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6C77E14-B57B-014D-871F-369F94FB1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0" y="2048770"/>
              <a:ext cx="5054600" cy="4590023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ADAA22-B8C6-5E4E-8DE1-DEA2DC8FFFA4}"/>
                </a:ext>
              </a:extLst>
            </p:cNvPr>
            <p:cNvSpPr/>
            <p:nvPr/>
          </p:nvSpPr>
          <p:spPr>
            <a:xfrm>
              <a:off x="1981200" y="4191000"/>
              <a:ext cx="3276600" cy="12954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</p:grpSp>
    </p:spTree>
    <p:extLst>
      <p:ext uri="{BB962C8B-B14F-4D97-AF65-F5344CB8AC3E}">
        <p14:creationId xmlns:p14="http://schemas.microsoft.com/office/powerpoint/2010/main" val="13363702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2. GIT &amp; SVN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165E93-0C9F-424C-A4D4-EFD72E6B4AE0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0FD75F6-BDE3-A04E-9807-0834E67B8BA0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83767E13-6C7C-D849-82B5-0BFAEC0C7842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E1C87F58-4006-DB40-A24D-960033CEC726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65B814D-5416-5D41-9E9C-BBA19175095F}"/>
              </a:ext>
            </a:extLst>
          </p:cNvPr>
          <p:cNvSpPr txBox="1"/>
          <p:nvPr/>
        </p:nvSpPr>
        <p:spPr>
          <a:xfrm>
            <a:off x="2286000" y="11430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400">
                <a:latin typeface="Times" pitchFamily="2" charset="0"/>
              </a:rPr>
              <a:t>▷ </a:t>
            </a:r>
            <a:r>
              <a:rPr lang="vi-VN" sz="2400" i="1">
                <a:latin typeface="Times" pitchFamily="2" charset="0"/>
              </a:rPr>
              <a:t>Cách thức sử dụng Git với công cụ GitHub Desktop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ADAEA7-E2D9-A448-81B5-465455376E8F}"/>
              </a:ext>
            </a:extLst>
          </p:cNvPr>
          <p:cNvSpPr txBox="1"/>
          <p:nvPr/>
        </p:nvSpPr>
        <p:spPr>
          <a:xfrm>
            <a:off x="1371600" y="1550313"/>
            <a:ext cx="6705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200">
                <a:latin typeface="Times" pitchFamily="2" charset="0"/>
              </a:rPr>
              <a:t>✓ </a:t>
            </a:r>
            <a:r>
              <a:rPr lang="vi-VN" sz="2200" i="1">
                <a:latin typeface="Times" pitchFamily="2" charset="0"/>
              </a:rPr>
              <a:t>Resolve conflict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E0E527F-F663-C64F-B992-7C2948C4FECB}"/>
              </a:ext>
            </a:extLst>
          </p:cNvPr>
          <p:cNvGrpSpPr/>
          <p:nvPr/>
        </p:nvGrpSpPr>
        <p:grpSpPr>
          <a:xfrm>
            <a:off x="2133600" y="1998515"/>
            <a:ext cx="8305800" cy="4783285"/>
            <a:chOff x="1981200" y="2057914"/>
            <a:chExt cx="8305800" cy="478328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83CC38F-68B8-DC46-9415-3831459A8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1200" y="2057914"/>
              <a:ext cx="8305800" cy="306048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C0647B6-F59D-E540-B13A-98D156BDD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1200" y="5105400"/>
              <a:ext cx="8305800" cy="1735799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E7F5447-C577-974A-83F0-A4E22E5FC1BF}"/>
                </a:ext>
              </a:extLst>
            </p:cNvPr>
            <p:cNvSpPr/>
            <p:nvPr/>
          </p:nvSpPr>
          <p:spPr>
            <a:xfrm>
              <a:off x="2057400" y="5137993"/>
              <a:ext cx="2057400" cy="164380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</p:grpSp>
    </p:spTree>
    <p:extLst>
      <p:ext uri="{BB962C8B-B14F-4D97-AF65-F5344CB8AC3E}">
        <p14:creationId xmlns:p14="http://schemas.microsoft.com/office/powerpoint/2010/main" val="16424461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2. GIT &amp; SVN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165E93-0C9F-424C-A4D4-EFD72E6B4AE0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0FD75F6-BDE3-A04E-9807-0834E67B8BA0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83767E13-6C7C-D849-82B5-0BFAEC0C7842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E1C87F58-4006-DB40-A24D-960033CEC726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65B814D-5416-5D41-9E9C-BBA19175095F}"/>
              </a:ext>
            </a:extLst>
          </p:cNvPr>
          <p:cNvSpPr txBox="1"/>
          <p:nvPr/>
        </p:nvSpPr>
        <p:spPr>
          <a:xfrm>
            <a:off x="2286000" y="11430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400">
                <a:latin typeface="Times" pitchFamily="2" charset="0"/>
              </a:rPr>
              <a:t>▷ </a:t>
            </a:r>
            <a:r>
              <a:rPr lang="vi-VN" sz="2400" i="1">
                <a:latin typeface="Times" pitchFamily="2" charset="0"/>
              </a:rPr>
              <a:t>Cách thức sử dụng Git với công cụ GitHub Desktop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ADAEA7-E2D9-A448-81B5-465455376E8F}"/>
              </a:ext>
            </a:extLst>
          </p:cNvPr>
          <p:cNvSpPr txBox="1"/>
          <p:nvPr/>
        </p:nvSpPr>
        <p:spPr>
          <a:xfrm>
            <a:off x="1371600" y="1550313"/>
            <a:ext cx="6705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200">
                <a:latin typeface="Times" pitchFamily="2" charset="0"/>
              </a:rPr>
              <a:t>✓ </a:t>
            </a:r>
            <a:r>
              <a:rPr lang="vi-VN" sz="2200" i="1">
                <a:latin typeface="Times" pitchFamily="2" charset="0"/>
              </a:rPr>
              <a:t>Resolve conflict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0DE36C-316B-DD46-A589-99B4FDBD1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1981200"/>
            <a:ext cx="6544749" cy="464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72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1. Tổng quan về hệ thống quản lý phiên bản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83DBB92-1500-0940-A0FA-F1916F24EA14}"/>
              </a:ext>
            </a:extLst>
          </p:cNvPr>
          <p:cNvGrpSpPr/>
          <p:nvPr/>
        </p:nvGrpSpPr>
        <p:grpSpPr>
          <a:xfrm>
            <a:off x="1295400" y="1072306"/>
            <a:ext cx="5255048" cy="451694"/>
            <a:chOff x="253387" y="711409"/>
            <a:chExt cx="5255048" cy="451694"/>
          </a:xfrm>
        </p:grpSpPr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074D8D65-5DE9-BD41-9DEF-B19AD742141C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Chevron 7">
              <a:extLst>
                <a:ext uri="{FF2B5EF4-FFF2-40B4-BE49-F238E27FC236}">
                  <a16:creationId xmlns:a16="http://schemas.microsoft.com/office/drawing/2014/main" id="{6E2A204B-A431-D244-B609-50DCBACBE3BB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6F86279E-2D0D-6249-845D-7FAB9DC7D69E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Các khái niệm, thuật ngữ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7BFF2B7-C53B-584A-A564-1FBEFB2CB12A}"/>
              </a:ext>
            </a:extLst>
          </p:cNvPr>
          <p:cNvSpPr txBox="1"/>
          <p:nvPr/>
        </p:nvSpPr>
        <p:spPr>
          <a:xfrm>
            <a:off x="1371600" y="1560255"/>
            <a:ext cx="10058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7813" indent="-254000" algn="just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b="1">
                <a:latin typeface="Times New Roman" charset="0"/>
                <a:ea typeface="Times New Roman" charset="0"/>
                <a:cs typeface="Times New Roman" charset="0"/>
              </a:rPr>
              <a:t>Repository</a:t>
            </a: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: kho chứa mã nguồn, lưu lịch sử các phiên bản làm việc (log).</a:t>
            </a:r>
          </a:p>
          <a:p>
            <a:pPr marL="277813" indent="-254000" algn="just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b="1">
                <a:latin typeface="Times New Roman" charset="0"/>
                <a:ea typeface="Times New Roman" charset="0"/>
                <a:cs typeface="Times New Roman" charset="0"/>
              </a:rPr>
              <a:t>Revision</a:t>
            </a: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2400" b="1">
                <a:latin typeface="Times New Roman" charset="0"/>
                <a:ea typeface="Times New Roman" charset="0"/>
                <a:cs typeface="Times New Roman" charset="0"/>
              </a:rPr>
              <a:t>version</a:t>
            </a: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: các phiên bản</a:t>
            </a:r>
          </a:p>
          <a:p>
            <a:pPr marL="277813" indent="-254000" algn="just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b="1">
                <a:latin typeface="Times New Roman" charset="0"/>
                <a:ea typeface="Times New Roman" charset="0"/>
                <a:cs typeface="Times New Roman" charset="0"/>
              </a:rPr>
              <a:t>Check</a:t>
            </a: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b="1">
                <a:latin typeface="Times New Roman" charset="0"/>
                <a:ea typeface="Times New Roman" charset="0"/>
                <a:cs typeface="Times New Roman" charset="0"/>
              </a:rPr>
              <a:t>out</a:t>
            </a: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2400" b="1">
                <a:latin typeface="Times New Roman" charset="0"/>
                <a:ea typeface="Times New Roman" charset="0"/>
                <a:cs typeface="Times New Roman" charset="0"/>
              </a:rPr>
              <a:t>Clone</a:t>
            </a: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: lấy về bản copy mã nguồn từ server.</a:t>
            </a:r>
          </a:p>
          <a:p>
            <a:pPr marL="277813" indent="-254000" algn="just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b="1">
                <a:latin typeface="Times New Roman" charset="0"/>
                <a:ea typeface="Times New Roman" charset="0"/>
                <a:cs typeface="Times New Roman" charset="0"/>
              </a:rPr>
              <a:t>Change</a:t>
            </a: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: sự thay đổi mã nguồn.</a:t>
            </a:r>
          </a:p>
          <a:p>
            <a:pPr marL="277813" indent="-254000" algn="just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b="1">
                <a:latin typeface="Times New Roman" charset="0"/>
                <a:ea typeface="Times New Roman" charset="0"/>
                <a:cs typeface="Times New Roman" charset="0"/>
              </a:rPr>
              <a:t>Commit</a:t>
            </a: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2400" b="1">
                <a:latin typeface="Times New Roman" charset="0"/>
                <a:ea typeface="Times New Roman" charset="0"/>
                <a:cs typeface="Times New Roman" charset="0"/>
              </a:rPr>
              <a:t>check</a:t>
            </a: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b="1">
                <a:latin typeface="Times New Roman" charset="0"/>
                <a:ea typeface="Times New Roman" charset="0"/>
                <a:cs typeface="Times New Roman" charset="0"/>
              </a:rPr>
              <a:t>in</a:t>
            </a: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: đưa sự thay đổi mã nguồn lên server.</a:t>
            </a:r>
          </a:p>
        </p:txBody>
      </p:sp>
    </p:spTree>
    <p:extLst>
      <p:ext uri="{BB962C8B-B14F-4D97-AF65-F5344CB8AC3E}">
        <p14:creationId xmlns:p14="http://schemas.microsoft.com/office/powerpoint/2010/main" val="16944763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2. GIT &amp; SVN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165E93-0C9F-424C-A4D4-EFD72E6B4AE0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0FD75F6-BDE3-A04E-9807-0834E67B8BA0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83767E13-6C7C-D849-82B5-0BFAEC0C7842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E1C87F58-4006-DB40-A24D-960033CEC726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65B814D-5416-5D41-9E9C-BBA19175095F}"/>
              </a:ext>
            </a:extLst>
          </p:cNvPr>
          <p:cNvSpPr txBox="1"/>
          <p:nvPr/>
        </p:nvSpPr>
        <p:spPr>
          <a:xfrm>
            <a:off x="2286000" y="11430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400">
                <a:latin typeface="Times" pitchFamily="2" charset="0"/>
              </a:rPr>
              <a:t>▷ </a:t>
            </a:r>
            <a:r>
              <a:rPr lang="vi-VN" sz="2400" i="1">
                <a:latin typeface="Times" pitchFamily="2" charset="0"/>
              </a:rPr>
              <a:t>Cách thức sử dụng Git với công cụ GitHub Desktop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ADAEA7-E2D9-A448-81B5-465455376E8F}"/>
              </a:ext>
            </a:extLst>
          </p:cNvPr>
          <p:cNvSpPr txBox="1"/>
          <p:nvPr/>
        </p:nvSpPr>
        <p:spPr>
          <a:xfrm>
            <a:off x="1371600" y="1550313"/>
            <a:ext cx="6705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200">
                <a:latin typeface="Times" pitchFamily="2" charset="0"/>
              </a:rPr>
              <a:t>✓ </a:t>
            </a:r>
            <a:r>
              <a:rPr lang="vi-VN" sz="2200" i="1">
                <a:latin typeface="Times" pitchFamily="2" charset="0"/>
              </a:rPr>
              <a:t>Resolve conflict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C72BFD-367D-5B4F-860D-6100805FC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300" y="2057400"/>
            <a:ext cx="5270500" cy="180447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39617EC-5C25-014D-9DD0-05732B8E577D}"/>
              </a:ext>
            </a:extLst>
          </p:cNvPr>
          <p:cNvGrpSpPr/>
          <p:nvPr/>
        </p:nvGrpSpPr>
        <p:grpSpPr>
          <a:xfrm>
            <a:off x="6858000" y="2060199"/>
            <a:ext cx="4749800" cy="4416801"/>
            <a:chOff x="1524000" y="2048770"/>
            <a:chExt cx="5054600" cy="459002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C21528C-8367-E649-9BFA-A1E83A518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4000" y="2048770"/>
              <a:ext cx="5054600" cy="4590023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175817D-2600-CB4B-9048-C4785835FC7D}"/>
                </a:ext>
              </a:extLst>
            </p:cNvPr>
            <p:cNvSpPr/>
            <p:nvPr/>
          </p:nvSpPr>
          <p:spPr>
            <a:xfrm>
              <a:off x="1981200" y="4191000"/>
              <a:ext cx="3276600" cy="12954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79066A3-8A25-904C-9301-D6C8389B0094}"/>
              </a:ext>
            </a:extLst>
          </p:cNvPr>
          <p:cNvSpPr txBox="1"/>
          <p:nvPr/>
        </p:nvSpPr>
        <p:spPr>
          <a:xfrm>
            <a:off x="1447800" y="4055983"/>
            <a:ext cx="52705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</a:pPr>
            <a:r>
              <a:rPr lang="en-US" sz="2200" i="1">
                <a:latin typeface="Times New Roman" charset="0"/>
                <a:ea typeface="Times New Roman" charset="0"/>
                <a:cs typeface="Times New Roman" charset="0"/>
              </a:rPr>
              <a:t>Fetch</a:t>
            </a:r>
            <a:r>
              <a:rPr lang="en-US" sz="2200">
                <a:latin typeface="Times New Roman" charset="0"/>
                <a:ea typeface="Times New Roman" charset="0"/>
                <a:cs typeface="Times New Roman" charset="0"/>
              </a:rPr>
              <a:t>: lấy mã nguồn từ remote repository </a:t>
            </a:r>
            <a:r>
              <a:rPr lang="en-US" sz="2200">
                <a:latin typeface="Times New Roman" charset="0"/>
                <a:ea typeface="Times New Roman" charset="0"/>
                <a:cs typeface="Times New Roman" charset="0"/>
                <a:sym typeface="Wingdings" pitchFamily="2" charset="2"/>
              </a:rPr>
              <a:t> local repository.</a:t>
            </a:r>
            <a:endParaRPr lang="en-US" sz="220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</a:pPr>
            <a:r>
              <a:rPr lang="en-US" sz="2200" i="1">
                <a:latin typeface="Times New Roman" charset="0"/>
                <a:ea typeface="Times New Roman" charset="0"/>
                <a:cs typeface="Times New Roman" charset="0"/>
              </a:rPr>
              <a:t>Pull</a:t>
            </a:r>
            <a:r>
              <a:rPr lang="en-US" sz="2200">
                <a:latin typeface="Times New Roman" charset="0"/>
                <a:ea typeface="Times New Roman" charset="0"/>
                <a:cs typeface="Times New Roman" charset="0"/>
              </a:rPr>
              <a:t>: lấy mã nguồn từ remote repository </a:t>
            </a:r>
            <a:r>
              <a:rPr lang="en-US" sz="2200">
                <a:latin typeface="Times New Roman" charset="0"/>
                <a:ea typeface="Times New Roman" charset="0"/>
                <a:cs typeface="Times New Roman" charset="0"/>
                <a:sym typeface="Wingdings" pitchFamily="2" charset="2"/>
              </a:rPr>
              <a:t> working copy.</a:t>
            </a:r>
            <a:endParaRPr lang="en-US" sz="220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687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2. GIT &amp; SVN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165E93-0C9F-424C-A4D4-EFD72E6B4AE0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0FD75F6-BDE3-A04E-9807-0834E67B8BA0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83767E13-6C7C-D849-82B5-0BFAEC0C7842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E1C87F58-4006-DB40-A24D-960033CEC726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65B814D-5416-5D41-9E9C-BBA19175095F}"/>
              </a:ext>
            </a:extLst>
          </p:cNvPr>
          <p:cNvSpPr txBox="1"/>
          <p:nvPr/>
        </p:nvSpPr>
        <p:spPr>
          <a:xfrm>
            <a:off x="2286000" y="11430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400">
                <a:latin typeface="Times" pitchFamily="2" charset="0"/>
              </a:rPr>
              <a:t>▷ </a:t>
            </a:r>
            <a:r>
              <a:rPr lang="vi-VN" sz="2400" i="1">
                <a:latin typeface="Times" pitchFamily="2" charset="0"/>
              </a:rPr>
              <a:t>Cách thức sử dụng Git với công cụ GitHub Desktop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ADAEA7-E2D9-A448-81B5-465455376E8F}"/>
              </a:ext>
            </a:extLst>
          </p:cNvPr>
          <p:cNvSpPr txBox="1"/>
          <p:nvPr/>
        </p:nvSpPr>
        <p:spPr>
          <a:xfrm>
            <a:off x="1371600" y="1550313"/>
            <a:ext cx="6705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200">
                <a:latin typeface="Times" pitchFamily="2" charset="0"/>
              </a:rPr>
              <a:t>✓ </a:t>
            </a:r>
            <a:r>
              <a:rPr lang="vi-VN" sz="2200" i="1">
                <a:latin typeface="Times" pitchFamily="2" charset="0"/>
              </a:rPr>
              <a:t>Resolve conflict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C590F90-DC89-4F48-8793-A9C4B8709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029387"/>
            <a:ext cx="6285380" cy="467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925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2. GIT &amp; SVN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165E93-0C9F-424C-A4D4-EFD72E6B4AE0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0FD75F6-BDE3-A04E-9807-0834E67B8BA0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83767E13-6C7C-D849-82B5-0BFAEC0C7842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E1C87F58-4006-DB40-A24D-960033CEC726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65B814D-5416-5D41-9E9C-BBA19175095F}"/>
              </a:ext>
            </a:extLst>
          </p:cNvPr>
          <p:cNvSpPr txBox="1"/>
          <p:nvPr/>
        </p:nvSpPr>
        <p:spPr>
          <a:xfrm>
            <a:off x="2286000" y="11430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400">
                <a:latin typeface="Times" pitchFamily="2" charset="0"/>
              </a:rPr>
              <a:t>▷ </a:t>
            </a:r>
            <a:r>
              <a:rPr lang="vi-VN" sz="2400" i="1">
                <a:latin typeface="Times" pitchFamily="2" charset="0"/>
              </a:rPr>
              <a:t>Cách thức sử dụng Git với công cụ GitHub Desktop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ADAEA7-E2D9-A448-81B5-465455376E8F}"/>
              </a:ext>
            </a:extLst>
          </p:cNvPr>
          <p:cNvSpPr txBox="1"/>
          <p:nvPr/>
        </p:nvSpPr>
        <p:spPr>
          <a:xfrm>
            <a:off x="1371600" y="1550313"/>
            <a:ext cx="6705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200">
                <a:latin typeface="Times" pitchFamily="2" charset="0"/>
              </a:rPr>
              <a:t>✓ </a:t>
            </a:r>
            <a:r>
              <a:rPr lang="vi-VN" sz="2200" i="1">
                <a:latin typeface="Times" pitchFamily="2" charset="0"/>
              </a:rPr>
              <a:t>Resolve conflict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53FA42-EEE3-454F-B844-A995C15C6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009206"/>
            <a:ext cx="6705600" cy="462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315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2. GIT &amp; SVN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165E93-0C9F-424C-A4D4-EFD72E6B4AE0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0FD75F6-BDE3-A04E-9807-0834E67B8BA0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83767E13-6C7C-D849-82B5-0BFAEC0C7842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E1C87F58-4006-DB40-A24D-960033CEC726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65B814D-5416-5D41-9E9C-BBA19175095F}"/>
              </a:ext>
            </a:extLst>
          </p:cNvPr>
          <p:cNvSpPr txBox="1"/>
          <p:nvPr/>
        </p:nvSpPr>
        <p:spPr>
          <a:xfrm>
            <a:off x="2286000" y="11430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400">
                <a:latin typeface="Times" pitchFamily="2" charset="0"/>
              </a:rPr>
              <a:t>▷ </a:t>
            </a:r>
            <a:r>
              <a:rPr lang="vi-VN" sz="2400" i="1">
                <a:latin typeface="Times" pitchFamily="2" charset="0"/>
              </a:rPr>
              <a:t>Cách thức sử dụng Git với công cụ GitHub Desktop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ADAEA7-E2D9-A448-81B5-465455376E8F}"/>
              </a:ext>
            </a:extLst>
          </p:cNvPr>
          <p:cNvSpPr txBox="1"/>
          <p:nvPr/>
        </p:nvSpPr>
        <p:spPr>
          <a:xfrm>
            <a:off x="1371600" y="1550313"/>
            <a:ext cx="6705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200">
                <a:latin typeface="Times" pitchFamily="2" charset="0"/>
              </a:rPr>
              <a:t>✓ </a:t>
            </a:r>
            <a:r>
              <a:rPr lang="vi-VN" sz="2200" i="1">
                <a:latin typeface="Times" pitchFamily="2" charset="0"/>
              </a:rPr>
              <a:t>Resolve conflict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1F11D8-6856-A044-BEBB-F817BD070A24}"/>
              </a:ext>
            </a:extLst>
          </p:cNvPr>
          <p:cNvGrpSpPr/>
          <p:nvPr/>
        </p:nvGrpSpPr>
        <p:grpSpPr>
          <a:xfrm>
            <a:off x="3251200" y="2069273"/>
            <a:ext cx="6121400" cy="4636327"/>
            <a:chOff x="3251200" y="2069273"/>
            <a:chExt cx="6121400" cy="463632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6E6CBAA-ED72-C64A-81A9-30760AEAF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1200" y="2069273"/>
              <a:ext cx="6121400" cy="4636327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382DFA2-2FBE-ED4F-9569-E0AA042C22E9}"/>
                </a:ext>
              </a:extLst>
            </p:cNvPr>
            <p:cNvSpPr/>
            <p:nvPr/>
          </p:nvSpPr>
          <p:spPr>
            <a:xfrm>
              <a:off x="3757590" y="4191000"/>
              <a:ext cx="5157809" cy="223113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</p:grpSp>
    </p:spTree>
    <p:extLst>
      <p:ext uri="{BB962C8B-B14F-4D97-AF65-F5344CB8AC3E}">
        <p14:creationId xmlns:p14="http://schemas.microsoft.com/office/powerpoint/2010/main" val="5730065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2. GIT &amp; SVN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165E93-0C9F-424C-A4D4-EFD72E6B4AE0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0FD75F6-BDE3-A04E-9807-0834E67B8BA0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83767E13-6C7C-D849-82B5-0BFAEC0C7842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E1C87F58-4006-DB40-A24D-960033CEC726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65B814D-5416-5D41-9E9C-BBA19175095F}"/>
              </a:ext>
            </a:extLst>
          </p:cNvPr>
          <p:cNvSpPr txBox="1"/>
          <p:nvPr/>
        </p:nvSpPr>
        <p:spPr>
          <a:xfrm>
            <a:off x="2286000" y="11430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400">
                <a:latin typeface="Times" pitchFamily="2" charset="0"/>
              </a:rPr>
              <a:t>▷ </a:t>
            </a:r>
            <a:r>
              <a:rPr lang="vi-VN" sz="2400" i="1">
                <a:latin typeface="Times" pitchFamily="2" charset="0"/>
              </a:rPr>
              <a:t>Cách thức sử dụng Git với công cụ GitHub Desktop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ADAEA7-E2D9-A448-81B5-465455376E8F}"/>
              </a:ext>
            </a:extLst>
          </p:cNvPr>
          <p:cNvSpPr txBox="1"/>
          <p:nvPr/>
        </p:nvSpPr>
        <p:spPr>
          <a:xfrm>
            <a:off x="1371600" y="1550313"/>
            <a:ext cx="6705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200">
                <a:latin typeface="Times" pitchFamily="2" charset="0"/>
              </a:rPr>
              <a:t>✓ </a:t>
            </a:r>
            <a:r>
              <a:rPr lang="vi-VN" sz="2200" i="1">
                <a:latin typeface="Times" pitchFamily="2" charset="0"/>
              </a:rPr>
              <a:t>Resolve conflict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1F11D8-6856-A044-BEBB-F817BD070A24}"/>
              </a:ext>
            </a:extLst>
          </p:cNvPr>
          <p:cNvGrpSpPr/>
          <p:nvPr/>
        </p:nvGrpSpPr>
        <p:grpSpPr>
          <a:xfrm>
            <a:off x="1600200" y="2069273"/>
            <a:ext cx="5035488" cy="4179127"/>
            <a:chOff x="3251200" y="2069273"/>
            <a:chExt cx="6121400" cy="463632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6E6CBAA-ED72-C64A-81A9-30760AEAF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1200" y="2069273"/>
              <a:ext cx="6121400" cy="4636327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382DFA2-2FBE-ED4F-9569-E0AA042C22E9}"/>
                </a:ext>
              </a:extLst>
            </p:cNvPr>
            <p:cNvSpPr/>
            <p:nvPr/>
          </p:nvSpPr>
          <p:spPr>
            <a:xfrm>
              <a:off x="3757590" y="4191000"/>
              <a:ext cx="5157809" cy="223113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D15D073-0F27-7D44-A0FD-6987B1D22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533" y="2069273"/>
            <a:ext cx="4927355" cy="417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0159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2. GIT &amp; SVN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165E93-0C9F-424C-A4D4-EFD72E6B4AE0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0FD75F6-BDE3-A04E-9807-0834E67B8BA0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83767E13-6C7C-D849-82B5-0BFAEC0C7842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E1C87F58-4006-DB40-A24D-960033CEC726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65B814D-5416-5D41-9E9C-BBA19175095F}"/>
              </a:ext>
            </a:extLst>
          </p:cNvPr>
          <p:cNvSpPr txBox="1"/>
          <p:nvPr/>
        </p:nvSpPr>
        <p:spPr>
          <a:xfrm>
            <a:off x="2286000" y="11430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400">
                <a:latin typeface="Times" pitchFamily="2" charset="0"/>
              </a:rPr>
              <a:t>▷ </a:t>
            </a:r>
            <a:r>
              <a:rPr lang="vi-VN" sz="2400" i="1">
                <a:latin typeface="Times" pitchFamily="2" charset="0"/>
              </a:rPr>
              <a:t>Cách thức sử dụng Git với công cụ GitHub Desktop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ADAEA7-E2D9-A448-81B5-465455376E8F}"/>
              </a:ext>
            </a:extLst>
          </p:cNvPr>
          <p:cNvSpPr txBox="1"/>
          <p:nvPr/>
        </p:nvSpPr>
        <p:spPr>
          <a:xfrm>
            <a:off x="1371600" y="1550313"/>
            <a:ext cx="6705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200">
                <a:latin typeface="Times" pitchFamily="2" charset="0"/>
              </a:rPr>
              <a:t>✓ </a:t>
            </a:r>
            <a:r>
              <a:rPr lang="vi-VN" sz="2200" i="1">
                <a:latin typeface="Times" pitchFamily="2" charset="0"/>
              </a:rPr>
              <a:t>Resolve conflict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5DC89E3-5CA2-2046-953A-BB393F883D09}"/>
              </a:ext>
            </a:extLst>
          </p:cNvPr>
          <p:cNvGrpSpPr/>
          <p:nvPr/>
        </p:nvGrpSpPr>
        <p:grpSpPr>
          <a:xfrm>
            <a:off x="1905000" y="2057914"/>
            <a:ext cx="9493250" cy="3809860"/>
            <a:chOff x="1905000" y="2057914"/>
            <a:chExt cx="9493250" cy="380986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4A345B3-C2DB-0643-B3C0-70EC8735B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5000" y="2057914"/>
              <a:ext cx="9493250" cy="380986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EEEBDF-375E-6E4C-B9C3-DD84BBF2F4CD}"/>
                </a:ext>
              </a:extLst>
            </p:cNvPr>
            <p:cNvSpPr/>
            <p:nvPr/>
          </p:nvSpPr>
          <p:spPr>
            <a:xfrm>
              <a:off x="6933166" y="2514600"/>
              <a:ext cx="2363234" cy="5334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</p:grpSp>
    </p:spTree>
    <p:extLst>
      <p:ext uri="{BB962C8B-B14F-4D97-AF65-F5344CB8AC3E}">
        <p14:creationId xmlns:p14="http://schemas.microsoft.com/office/powerpoint/2010/main" val="38209119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2. GIT &amp; SVN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165E93-0C9F-424C-A4D4-EFD72E6B4AE0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0FD75F6-BDE3-A04E-9807-0834E67B8BA0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83767E13-6C7C-D849-82B5-0BFAEC0C7842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E1C87F58-4006-DB40-A24D-960033CEC726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65B814D-5416-5D41-9E9C-BBA19175095F}"/>
              </a:ext>
            </a:extLst>
          </p:cNvPr>
          <p:cNvSpPr txBox="1"/>
          <p:nvPr/>
        </p:nvSpPr>
        <p:spPr>
          <a:xfrm>
            <a:off x="2286000" y="11430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400">
                <a:latin typeface="Times" pitchFamily="2" charset="0"/>
              </a:rPr>
              <a:t>▷ </a:t>
            </a:r>
            <a:r>
              <a:rPr lang="vi-VN" sz="2400" i="1">
                <a:latin typeface="Times" pitchFamily="2" charset="0"/>
              </a:rPr>
              <a:t>Cách thức sử dụng Git với công cụ GitHub Desktop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ADAEA7-E2D9-A448-81B5-465455376E8F}"/>
              </a:ext>
            </a:extLst>
          </p:cNvPr>
          <p:cNvSpPr txBox="1"/>
          <p:nvPr/>
        </p:nvSpPr>
        <p:spPr>
          <a:xfrm>
            <a:off x="1371600" y="1550313"/>
            <a:ext cx="6705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200">
                <a:latin typeface="Times" pitchFamily="2" charset="0"/>
              </a:rPr>
              <a:t>✓ </a:t>
            </a:r>
            <a:r>
              <a:rPr lang="vi-VN" sz="2200" i="1">
                <a:latin typeface="Times" pitchFamily="2" charset="0"/>
              </a:rPr>
              <a:t>Resolve conflict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F9EAF8-0B7C-EA49-BB1B-7596C6198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2011681"/>
            <a:ext cx="9394952" cy="407323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2FED7A5-98A5-5B40-905F-882C947785BC}"/>
              </a:ext>
            </a:extLst>
          </p:cNvPr>
          <p:cNvSpPr/>
          <p:nvPr/>
        </p:nvSpPr>
        <p:spPr>
          <a:xfrm>
            <a:off x="2514600" y="4033060"/>
            <a:ext cx="8153400" cy="9961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6480468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2. GIT &amp; SVN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165E93-0C9F-424C-A4D4-EFD72E6B4AE0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0FD75F6-BDE3-A04E-9807-0834E67B8BA0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83767E13-6C7C-D849-82B5-0BFAEC0C7842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E1C87F58-4006-DB40-A24D-960033CEC726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65B814D-5416-5D41-9E9C-BBA19175095F}"/>
              </a:ext>
            </a:extLst>
          </p:cNvPr>
          <p:cNvSpPr txBox="1"/>
          <p:nvPr/>
        </p:nvSpPr>
        <p:spPr>
          <a:xfrm>
            <a:off x="2286000" y="11430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400">
                <a:latin typeface="Times" pitchFamily="2" charset="0"/>
              </a:rPr>
              <a:t>▷ </a:t>
            </a:r>
            <a:r>
              <a:rPr lang="vi-VN" sz="2400" i="1">
                <a:latin typeface="Times" pitchFamily="2" charset="0"/>
              </a:rPr>
              <a:t>Cách thức sử dụng Git với công cụ GitHub Desktop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ADAEA7-E2D9-A448-81B5-465455376E8F}"/>
              </a:ext>
            </a:extLst>
          </p:cNvPr>
          <p:cNvSpPr txBox="1"/>
          <p:nvPr/>
        </p:nvSpPr>
        <p:spPr>
          <a:xfrm>
            <a:off x="1371600" y="1550313"/>
            <a:ext cx="6705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200">
                <a:latin typeface="Times" pitchFamily="2" charset="0"/>
              </a:rPr>
              <a:t>✓ </a:t>
            </a:r>
            <a:r>
              <a:rPr lang="vi-VN" sz="2200" i="1">
                <a:latin typeface="Times" pitchFamily="2" charset="0"/>
              </a:rPr>
              <a:t>Resolve conflict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20B647D-368A-E749-BB31-7A341FFA1DA8}"/>
              </a:ext>
            </a:extLst>
          </p:cNvPr>
          <p:cNvGrpSpPr/>
          <p:nvPr/>
        </p:nvGrpSpPr>
        <p:grpSpPr>
          <a:xfrm>
            <a:off x="1752600" y="2054866"/>
            <a:ext cx="9220200" cy="4160794"/>
            <a:chOff x="1752600" y="2054866"/>
            <a:chExt cx="9220200" cy="416079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3AE600F-827C-154F-819E-B6C232A6F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2600" y="2054866"/>
              <a:ext cx="9220200" cy="416079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6C972A-B2BB-8847-97A3-B2F55381DA39}"/>
                </a:ext>
              </a:extLst>
            </p:cNvPr>
            <p:cNvSpPr/>
            <p:nvPr/>
          </p:nvSpPr>
          <p:spPr>
            <a:xfrm>
              <a:off x="2133600" y="4953000"/>
              <a:ext cx="1828800" cy="126266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</p:grpSp>
    </p:spTree>
    <p:extLst>
      <p:ext uri="{BB962C8B-B14F-4D97-AF65-F5344CB8AC3E}">
        <p14:creationId xmlns:p14="http://schemas.microsoft.com/office/powerpoint/2010/main" val="39566656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2. GIT &amp; SVN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165E93-0C9F-424C-A4D4-EFD72E6B4AE0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0FD75F6-BDE3-A04E-9807-0834E67B8BA0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83767E13-6C7C-D849-82B5-0BFAEC0C7842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E1C87F58-4006-DB40-A24D-960033CEC726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65B814D-5416-5D41-9E9C-BBA19175095F}"/>
              </a:ext>
            </a:extLst>
          </p:cNvPr>
          <p:cNvSpPr txBox="1"/>
          <p:nvPr/>
        </p:nvSpPr>
        <p:spPr>
          <a:xfrm>
            <a:off x="2286000" y="11430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400">
                <a:latin typeface="Times" pitchFamily="2" charset="0"/>
              </a:rPr>
              <a:t>▷ </a:t>
            </a:r>
            <a:r>
              <a:rPr lang="vi-VN" sz="2400" i="1">
                <a:latin typeface="Times" pitchFamily="2" charset="0"/>
              </a:rPr>
              <a:t>Cách thức sử dụng Git với công cụ GitHub Desktop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FCA71-AF8C-4C4D-A8AE-CE74A2E3EFBD}"/>
              </a:ext>
            </a:extLst>
          </p:cNvPr>
          <p:cNvSpPr txBox="1"/>
          <p:nvPr/>
        </p:nvSpPr>
        <p:spPr>
          <a:xfrm>
            <a:off x="1371600" y="1550313"/>
            <a:ext cx="6705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200">
                <a:latin typeface="Times" pitchFamily="2" charset="0"/>
              </a:rPr>
              <a:t>✓ </a:t>
            </a:r>
            <a:r>
              <a:rPr lang="vi-VN" sz="2200" i="1">
                <a:latin typeface="Times" pitchFamily="2" charset="0"/>
              </a:rPr>
              <a:t>Clone exist project from remote repository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899522-C041-1F45-89F6-85AABE207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2057400"/>
            <a:ext cx="6398402" cy="453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5901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2. GIT &amp; SVN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165E93-0C9F-424C-A4D4-EFD72E6B4AE0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0FD75F6-BDE3-A04E-9807-0834E67B8BA0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83767E13-6C7C-D849-82B5-0BFAEC0C7842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E1C87F58-4006-DB40-A24D-960033CEC726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65B814D-5416-5D41-9E9C-BBA19175095F}"/>
              </a:ext>
            </a:extLst>
          </p:cNvPr>
          <p:cNvSpPr txBox="1"/>
          <p:nvPr/>
        </p:nvSpPr>
        <p:spPr>
          <a:xfrm>
            <a:off x="2286000" y="11430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400">
                <a:latin typeface="Times" pitchFamily="2" charset="0"/>
              </a:rPr>
              <a:t>▷ </a:t>
            </a:r>
            <a:r>
              <a:rPr lang="vi-VN" sz="2400" i="1">
                <a:latin typeface="Times" pitchFamily="2" charset="0"/>
              </a:rPr>
              <a:t>Cách thức sử dụng Git với công cụ GitHub Desktop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FCA71-AF8C-4C4D-A8AE-CE74A2E3EFBD}"/>
              </a:ext>
            </a:extLst>
          </p:cNvPr>
          <p:cNvSpPr txBox="1"/>
          <p:nvPr/>
        </p:nvSpPr>
        <p:spPr>
          <a:xfrm>
            <a:off x="1371600" y="1550313"/>
            <a:ext cx="6705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200">
                <a:latin typeface="Times" pitchFamily="2" charset="0"/>
              </a:rPr>
              <a:t>✓ </a:t>
            </a:r>
            <a:r>
              <a:rPr lang="vi-VN" sz="2200" i="1">
                <a:latin typeface="Times" pitchFamily="2" charset="0"/>
              </a:rPr>
              <a:t>Clone exist project from remote repository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4DD5F1-1193-E54C-A2D9-E26A6AA0E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700" y="2026822"/>
            <a:ext cx="4813300" cy="467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123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1. Tổng quan về hệ thống quản lý phiên bản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83DBB92-1500-0940-A0FA-F1916F24EA14}"/>
              </a:ext>
            </a:extLst>
          </p:cNvPr>
          <p:cNvGrpSpPr/>
          <p:nvPr/>
        </p:nvGrpSpPr>
        <p:grpSpPr>
          <a:xfrm>
            <a:off x="1295400" y="1072306"/>
            <a:ext cx="5255048" cy="451694"/>
            <a:chOff x="253387" y="711409"/>
            <a:chExt cx="5255048" cy="451694"/>
          </a:xfrm>
        </p:grpSpPr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074D8D65-5DE9-BD41-9DEF-B19AD742141C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Chevron 7">
              <a:extLst>
                <a:ext uri="{FF2B5EF4-FFF2-40B4-BE49-F238E27FC236}">
                  <a16:creationId xmlns:a16="http://schemas.microsoft.com/office/drawing/2014/main" id="{6E2A204B-A431-D244-B609-50DCBACBE3BB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6F86279E-2D0D-6249-845D-7FAB9DC7D69E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Các khái niệm, thuật ngữ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ED10DA1-2EF2-E848-86BD-8CF32E4C409B}"/>
              </a:ext>
            </a:extLst>
          </p:cNvPr>
          <p:cNvSpPr txBox="1"/>
          <p:nvPr/>
        </p:nvSpPr>
        <p:spPr>
          <a:xfrm>
            <a:off x="1371600" y="1600200"/>
            <a:ext cx="1017270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 algn="just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b="1">
                <a:latin typeface="Times New Roman" charset="0"/>
                <a:ea typeface="Times New Roman" charset="0"/>
                <a:cs typeface="Times New Roman" charset="0"/>
              </a:rPr>
              <a:t>Conflict</a:t>
            </a: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: xung đột mã nguồn.</a:t>
            </a:r>
          </a:p>
          <a:p>
            <a:pPr marL="265113" indent="-265113" algn="just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b="1">
                <a:latin typeface="Times New Roman" charset="0"/>
                <a:ea typeface="Times New Roman" charset="0"/>
                <a:cs typeface="Times New Roman" charset="0"/>
              </a:rPr>
              <a:t>Update</a:t>
            </a: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2400" b="1">
                <a:latin typeface="Times New Roman" charset="0"/>
                <a:ea typeface="Times New Roman" charset="0"/>
                <a:cs typeface="Times New Roman" charset="0"/>
              </a:rPr>
              <a:t>get lastest version</a:t>
            </a: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2400" b="1">
                <a:latin typeface="Times New Roman" charset="0"/>
                <a:ea typeface="Times New Roman" charset="0"/>
                <a:cs typeface="Times New Roman" charset="0"/>
              </a:rPr>
              <a:t>fetch / pull</a:t>
            </a: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: lấy mã nguồn mới nhất từ repository về local.</a:t>
            </a:r>
          </a:p>
          <a:p>
            <a:pPr marL="265113" indent="-265113" algn="just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b="1">
                <a:latin typeface="Times New Roman" charset="0"/>
                <a:ea typeface="Times New Roman" charset="0"/>
                <a:cs typeface="Times New Roman" charset="0"/>
              </a:rPr>
              <a:t>Merge</a:t>
            </a: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: kết hợp sự thay đổi mã nguồn từ server và các phiên bản làm việc.</a:t>
            </a:r>
          </a:p>
          <a:p>
            <a:pPr marL="265113" indent="-265113" algn="just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b="1">
                <a:latin typeface="Times New Roman" charset="0"/>
                <a:ea typeface="Times New Roman" charset="0"/>
                <a:cs typeface="Times New Roman" charset="0"/>
              </a:rPr>
              <a:t>Branch</a:t>
            </a: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: nhánh làm việc.</a:t>
            </a:r>
          </a:p>
          <a:p>
            <a:pPr marL="265113" indent="-265113" algn="just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b="1">
                <a:latin typeface="Times New Roman" charset="0"/>
                <a:ea typeface="Times New Roman" charset="0"/>
                <a:cs typeface="Times New Roman" charset="0"/>
              </a:rPr>
              <a:t>Resolve</a:t>
            </a: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: hoàn thành công việc giải quyết xung đột mã nguồn.</a:t>
            </a:r>
          </a:p>
        </p:txBody>
      </p:sp>
    </p:spTree>
    <p:extLst>
      <p:ext uri="{BB962C8B-B14F-4D97-AF65-F5344CB8AC3E}">
        <p14:creationId xmlns:p14="http://schemas.microsoft.com/office/powerpoint/2010/main" val="27570309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2. GIT &amp; SVN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165E93-0C9F-424C-A4D4-EFD72E6B4AE0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0FD75F6-BDE3-A04E-9807-0834E67B8BA0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83767E13-6C7C-D849-82B5-0BFAEC0C7842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E1C87F58-4006-DB40-A24D-960033CEC726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65B814D-5416-5D41-9E9C-BBA19175095F}"/>
              </a:ext>
            </a:extLst>
          </p:cNvPr>
          <p:cNvSpPr txBox="1"/>
          <p:nvPr/>
        </p:nvSpPr>
        <p:spPr>
          <a:xfrm>
            <a:off x="2286000" y="11430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400">
                <a:latin typeface="Times" pitchFamily="2" charset="0"/>
              </a:rPr>
              <a:t>▷ </a:t>
            </a:r>
            <a:r>
              <a:rPr lang="vi-VN" sz="2400" i="1">
                <a:latin typeface="Times" pitchFamily="2" charset="0"/>
              </a:rPr>
              <a:t>Cách thức sử dụng Git với công cụ GitHub Desktop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FCA71-AF8C-4C4D-A8AE-CE74A2E3EFBD}"/>
              </a:ext>
            </a:extLst>
          </p:cNvPr>
          <p:cNvSpPr txBox="1"/>
          <p:nvPr/>
        </p:nvSpPr>
        <p:spPr>
          <a:xfrm>
            <a:off x="1371600" y="1550313"/>
            <a:ext cx="6705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200">
                <a:latin typeface="Times" pitchFamily="2" charset="0"/>
              </a:rPr>
              <a:t>✓ </a:t>
            </a:r>
            <a:r>
              <a:rPr lang="vi-VN" sz="2200" i="1">
                <a:latin typeface="Times" pitchFamily="2" charset="0"/>
              </a:rPr>
              <a:t>Clone exist project from remote repository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68833CB-825A-EB4B-B607-9B44F01ECB61}"/>
              </a:ext>
            </a:extLst>
          </p:cNvPr>
          <p:cNvGrpSpPr/>
          <p:nvPr/>
        </p:nvGrpSpPr>
        <p:grpSpPr>
          <a:xfrm>
            <a:off x="1981200" y="1993392"/>
            <a:ext cx="8668512" cy="4552574"/>
            <a:chOff x="1981200" y="1993392"/>
            <a:chExt cx="8668512" cy="45525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132232F-632C-C24A-87B5-871BB1234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1200" y="1993392"/>
              <a:ext cx="8668512" cy="455257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B781A5-3AA1-7545-B6B7-A3EACEBF04F6}"/>
                </a:ext>
              </a:extLst>
            </p:cNvPr>
            <p:cNvSpPr/>
            <p:nvPr/>
          </p:nvSpPr>
          <p:spPr>
            <a:xfrm>
              <a:off x="5715000" y="3276600"/>
              <a:ext cx="2590800" cy="18288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</p:grpSp>
    </p:spTree>
    <p:extLst>
      <p:ext uri="{BB962C8B-B14F-4D97-AF65-F5344CB8AC3E}">
        <p14:creationId xmlns:p14="http://schemas.microsoft.com/office/powerpoint/2010/main" val="17081235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2. GIT &amp; SVN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165E93-0C9F-424C-A4D4-EFD72E6B4AE0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0FD75F6-BDE3-A04E-9807-0834E67B8BA0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83767E13-6C7C-D849-82B5-0BFAEC0C7842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E1C87F58-4006-DB40-A24D-960033CEC726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65B814D-5416-5D41-9E9C-BBA19175095F}"/>
              </a:ext>
            </a:extLst>
          </p:cNvPr>
          <p:cNvSpPr txBox="1"/>
          <p:nvPr/>
        </p:nvSpPr>
        <p:spPr>
          <a:xfrm>
            <a:off x="2286000" y="11430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400">
                <a:latin typeface="Times" pitchFamily="2" charset="0"/>
              </a:rPr>
              <a:t>▷ </a:t>
            </a:r>
            <a:r>
              <a:rPr lang="vi-VN" sz="2400" i="1">
                <a:latin typeface="Times" pitchFamily="2" charset="0"/>
              </a:rPr>
              <a:t>Cách thức sử dụng Git với công cụ GitHub Desktop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FCA71-AF8C-4C4D-A8AE-CE74A2E3EFBD}"/>
              </a:ext>
            </a:extLst>
          </p:cNvPr>
          <p:cNvSpPr txBox="1"/>
          <p:nvPr/>
        </p:nvSpPr>
        <p:spPr>
          <a:xfrm>
            <a:off x="1371600" y="1550313"/>
            <a:ext cx="6705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200">
                <a:latin typeface="Times" pitchFamily="2" charset="0"/>
              </a:rPr>
              <a:t>✓ </a:t>
            </a:r>
            <a:r>
              <a:rPr lang="vi-VN" sz="2200" i="1">
                <a:latin typeface="Times" pitchFamily="2" charset="0"/>
              </a:rPr>
              <a:t>Clone exist project from remote repository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31CE44-AA12-A14C-9FE1-067C4BEB2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057400"/>
            <a:ext cx="62484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595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2. GIT &amp; SVN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165E93-0C9F-424C-A4D4-EFD72E6B4AE0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0FD75F6-BDE3-A04E-9807-0834E67B8BA0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83767E13-6C7C-D849-82B5-0BFAEC0C7842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E1C87F58-4006-DB40-A24D-960033CEC726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65B814D-5416-5D41-9E9C-BBA19175095F}"/>
              </a:ext>
            </a:extLst>
          </p:cNvPr>
          <p:cNvSpPr txBox="1"/>
          <p:nvPr/>
        </p:nvSpPr>
        <p:spPr>
          <a:xfrm>
            <a:off x="2286000" y="11430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400">
                <a:latin typeface="Times" pitchFamily="2" charset="0"/>
              </a:rPr>
              <a:t>▷ </a:t>
            </a:r>
            <a:r>
              <a:rPr lang="vi-VN" sz="2400" i="1">
                <a:latin typeface="Times" pitchFamily="2" charset="0"/>
              </a:rPr>
              <a:t>Cách thức sử dụng Git với công cụ GitHub Desktop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FCA71-AF8C-4C4D-A8AE-CE74A2E3EFBD}"/>
              </a:ext>
            </a:extLst>
          </p:cNvPr>
          <p:cNvSpPr txBox="1"/>
          <p:nvPr/>
        </p:nvSpPr>
        <p:spPr>
          <a:xfrm>
            <a:off x="1371600" y="1550313"/>
            <a:ext cx="6705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200">
                <a:latin typeface="Times" pitchFamily="2" charset="0"/>
              </a:rPr>
              <a:t>✓ </a:t>
            </a:r>
            <a:r>
              <a:rPr lang="vi-VN" sz="2200" i="1">
                <a:latin typeface="Times" pitchFamily="2" charset="0"/>
              </a:rPr>
              <a:t>Clone exist project from remote repository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647405-A33A-CB47-B5D9-C54D01E97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2037080"/>
            <a:ext cx="9423400" cy="21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1996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2. GIT &amp; SVN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165E93-0C9F-424C-A4D4-EFD72E6B4AE0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0FD75F6-BDE3-A04E-9807-0834E67B8BA0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83767E13-6C7C-D849-82B5-0BFAEC0C7842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E1C87F58-4006-DB40-A24D-960033CEC726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65B814D-5416-5D41-9E9C-BBA19175095F}"/>
              </a:ext>
            </a:extLst>
          </p:cNvPr>
          <p:cNvSpPr txBox="1"/>
          <p:nvPr/>
        </p:nvSpPr>
        <p:spPr>
          <a:xfrm>
            <a:off x="2286000" y="11430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400">
                <a:latin typeface="Times" pitchFamily="2" charset="0"/>
              </a:rPr>
              <a:t>▷ </a:t>
            </a:r>
            <a:r>
              <a:rPr lang="vi-VN" sz="2400" i="1">
                <a:latin typeface="Times" pitchFamily="2" charset="0"/>
              </a:rPr>
              <a:t>Cách thức sử dụng Git với công cụ GitHub Desktop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FCA71-AF8C-4C4D-A8AE-CE74A2E3EFBD}"/>
              </a:ext>
            </a:extLst>
          </p:cNvPr>
          <p:cNvSpPr txBox="1"/>
          <p:nvPr/>
        </p:nvSpPr>
        <p:spPr>
          <a:xfrm>
            <a:off x="1371600" y="1550313"/>
            <a:ext cx="6705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200">
                <a:latin typeface="Times" pitchFamily="2" charset="0"/>
              </a:rPr>
              <a:t>✓ </a:t>
            </a:r>
            <a:r>
              <a:rPr lang="vi-VN" sz="2200" i="1">
                <a:latin typeface="Times" pitchFamily="2" charset="0"/>
              </a:rPr>
              <a:t>Clone exist project from remote repository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F2B03B-D61D-1345-8A5D-04AEACE3C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395" y="2053038"/>
            <a:ext cx="8489005" cy="434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92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2. GIT &amp; SVN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165E93-0C9F-424C-A4D4-EFD72E6B4AE0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0FD75F6-BDE3-A04E-9807-0834E67B8BA0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83767E13-6C7C-D849-82B5-0BFAEC0C7842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E1C87F58-4006-DB40-A24D-960033CEC726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65B814D-5416-5D41-9E9C-BBA19175095F}"/>
              </a:ext>
            </a:extLst>
          </p:cNvPr>
          <p:cNvSpPr txBox="1"/>
          <p:nvPr/>
        </p:nvSpPr>
        <p:spPr>
          <a:xfrm>
            <a:off x="2286000" y="11430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400">
                <a:latin typeface="Times" pitchFamily="2" charset="0"/>
              </a:rPr>
              <a:t>▷ </a:t>
            </a:r>
            <a:r>
              <a:rPr lang="vi-VN" sz="2400" i="1">
                <a:latin typeface="Times" pitchFamily="2" charset="0"/>
              </a:rPr>
              <a:t>Cách thức sử dụng Git thông qua tính năng tích hợp trên IDE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1A3741D-53BA-214E-920D-991C9BA36BB1}"/>
              </a:ext>
            </a:extLst>
          </p:cNvPr>
          <p:cNvGrpSpPr/>
          <p:nvPr/>
        </p:nvGrpSpPr>
        <p:grpSpPr>
          <a:xfrm>
            <a:off x="2971800" y="1711670"/>
            <a:ext cx="7696200" cy="4993930"/>
            <a:chOff x="2590800" y="1711670"/>
            <a:chExt cx="7696200" cy="499393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1115546-2339-3647-8FA5-43C29DC46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0800" y="1711671"/>
              <a:ext cx="7696200" cy="499392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35EE8F9-16BE-7249-92D8-9794548226F2}"/>
                </a:ext>
              </a:extLst>
            </p:cNvPr>
            <p:cNvSpPr/>
            <p:nvPr/>
          </p:nvSpPr>
          <p:spPr>
            <a:xfrm>
              <a:off x="5486400" y="1711670"/>
              <a:ext cx="1295400" cy="255552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ECDBE7B-2A13-5E42-85EB-9133536698E6}"/>
              </a:ext>
            </a:extLst>
          </p:cNvPr>
          <p:cNvSpPr txBox="1"/>
          <p:nvPr/>
        </p:nvSpPr>
        <p:spPr>
          <a:xfrm>
            <a:off x="1371600" y="1550313"/>
            <a:ext cx="1676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200">
                <a:latin typeface="Times" pitchFamily="2" charset="0"/>
              </a:rPr>
              <a:t>✓ </a:t>
            </a:r>
            <a:r>
              <a:rPr lang="vi-VN" sz="2200" i="1">
                <a:latin typeface="Times" pitchFamily="2" charset="0"/>
              </a:rPr>
              <a:t>PyCharm</a:t>
            </a:r>
          </a:p>
        </p:txBody>
      </p:sp>
    </p:spTree>
    <p:extLst>
      <p:ext uri="{BB962C8B-B14F-4D97-AF65-F5344CB8AC3E}">
        <p14:creationId xmlns:p14="http://schemas.microsoft.com/office/powerpoint/2010/main" val="34302953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2. GIT &amp; SVN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165E93-0C9F-424C-A4D4-EFD72E6B4AE0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0FD75F6-BDE3-A04E-9807-0834E67B8BA0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83767E13-6C7C-D849-82B5-0BFAEC0C7842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E1C87F58-4006-DB40-A24D-960033CEC726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65B814D-5416-5D41-9E9C-BBA19175095F}"/>
              </a:ext>
            </a:extLst>
          </p:cNvPr>
          <p:cNvSpPr txBox="1"/>
          <p:nvPr/>
        </p:nvSpPr>
        <p:spPr>
          <a:xfrm>
            <a:off x="2286000" y="11430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400">
                <a:latin typeface="Times" pitchFamily="2" charset="0"/>
              </a:rPr>
              <a:t>▷ </a:t>
            </a:r>
            <a:r>
              <a:rPr lang="vi-VN" sz="2400" i="1">
                <a:latin typeface="Times" pitchFamily="2" charset="0"/>
              </a:rPr>
              <a:t>Cách thức sử dụng Git thông qua tính năng tích hợp trên IDE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B81C47-44AE-C546-9927-E87AF4DFCA17}"/>
              </a:ext>
            </a:extLst>
          </p:cNvPr>
          <p:cNvGrpSpPr/>
          <p:nvPr/>
        </p:nvGrpSpPr>
        <p:grpSpPr>
          <a:xfrm>
            <a:off x="3200400" y="1600200"/>
            <a:ext cx="6629400" cy="5025618"/>
            <a:chOff x="3124200" y="1600200"/>
            <a:chExt cx="6629400" cy="502561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0C7F2EF-8525-6649-AB89-A312D7B8A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4200" y="1600200"/>
              <a:ext cx="6629400" cy="502561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C441ED9-1FFC-FA42-AEC6-678CC356E26F}"/>
                </a:ext>
              </a:extLst>
            </p:cNvPr>
            <p:cNvSpPr/>
            <p:nvPr/>
          </p:nvSpPr>
          <p:spPr>
            <a:xfrm>
              <a:off x="3429000" y="1985665"/>
              <a:ext cx="1905000" cy="205293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515AFDF-BF51-8D43-B518-A19DE7A764B0}"/>
              </a:ext>
            </a:extLst>
          </p:cNvPr>
          <p:cNvSpPr txBox="1"/>
          <p:nvPr/>
        </p:nvSpPr>
        <p:spPr>
          <a:xfrm>
            <a:off x="1371600" y="1550313"/>
            <a:ext cx="182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>
              <a:spcBef>
                <a:spcPts val="600"/>
              </a:spcBef>
              <a:spcAft>
                <a:spcPts val="600"/>
              </a:spcAft>
            </a:pPr>
            <a:r>
              <a:rPr lang="vi-VN" sz="2200">
                <a:latin typeface="Times" pitchFamily="2" charset="0"/>
              </a:rPr>
              <a:t>✓ </a:t>
            </a:r>
            <a:r>
              <a:rPr lang="vi-VN" sz="2200" i="1">
                <a:latin typeface="Times" pitchFamily="2" charset="0"/>
              </a:rPr>
              <a:t>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31723926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2. GIT &amp; SVN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165E93-0C9F-424C-A4D4-EFD72E6B4AE0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0FD75F6-BDE3-A04E-9807-0834E67B8BA0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83767E13-6C7C-D849-82B5-0BFAEC0C7842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E1C87F58-4006-DB40-A24D-960033CEC726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65B814D-5416-5D41-9E9C-BBA19175095F}"/>
              </a:ext>
            </a:extLst>
          </p:cNvPr>
          <p:cNvSpPr txBox="1"/>
          <p:nvPr/>
        </p:nvSpPr>
        <p:spPr>
          <a:xfrm>
            <a:off x="2286000" y="11430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 algn="just">
              <a:spcBef>
                <a:spcPts val="600"/>
              </a:spcBef>
              <a:spcAft>
                <a:spcPts val="600"/>
              </a:spcAft>
            </a:pPr>
            <a:r>
              <a:rPr lang="vi-VN" sz="2400">
                <a:latin typeface="Times" pitchFamily="2" charset="0"/>
              </a:rPr>
              <a:t>▷ </a:t>
            </a:r>
            <a:r>
              <a:rPr lang="vi-VN" sz="2400" i="1">
                <a:latin typeface="Times" pitchFamily="2" charset="0"/>
              </a:rPr>
              <a:t>Cách thức sử dụng Git thông qua tính năng tích hợp trên IDE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8DA44F-56A8-254D-8B56-A396A9933F7B}"/>
              </a:ext>
            </a:extLst>
          </p:cNvPr>
          <p:cNvSpPr txBox="1"/>
          <p:nvPr/>
        </p:nvSpPr>
        <p:spPr>
          <a:xfrm>
            <a:off x="1371600" y="1550313"/>
            <a:ext cx="182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spcBef>
                <a:spcPts val="600"/>
              </a:spcBef>
              <a:spcAft>
                <a:spcPts val="600"/>
              </a:spcAft>
            </a:pPr>
            <a:r>
              <a:rPr lang="vi-VN" sz="2200">
                <a:latin typeface="Times" pitchFamily="2" charset="0"/>
              </a:rPr>
              <a:t>✓ </a:t>
            </a:r>
            <a:r>
              <a:rPr lang="vi-VN" sz="2200" i="1">
                <a:latin typeface="Times" pitchFamily="2" charset="0"/>
              </a:rPr>
              <a:t>Android Studio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08FED67-ED7E-544C-B032-EBA77C0C74EA}"/>
              </a:ext>
            </a:extLst>
          </p:cNvPr>
          <p:cNvGrpSpPr/>
          <p:nvPr/>
        </p:nvGrpSpPr>
        <p:grpSpPr>
          <a:xfrm>
            <a:off x="2819400" y="1632323"/>
            <a:ext cx="7736840" cy="4997077"/>
            <a:chOff x="2819400" y="1632323"/>
            <a:chExt cx="7736840" cy="499707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E23F703-D693-9849-8B2A-86A7AA7EE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19400" y="1641466"/>
              <a:ext cx="7736840" cy="498793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9C81AA7-6D37-D34F-93F7-7C3143C5D693}"/>
                </a:ext>
              </a:extLst>
            </p:cNvPr>
            <p:cNvSpPr/>
            <p:nvPr/>
          </p:nvSpPr>
          <p:spPr>
            <a:xfrm>
              <a:off x="6553200" y="1632323"/>
              <a:ext cx="1600200" cy="133947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</p:grpSp>
    </p:spTree>
    <p:extLst>
      <p:ext uri="{BB962C8B-B14F-4D97-AF65-F5344CB8AC3E}">
        <p14:creationId xmlns:p14="http://schemas.microsoft.com/office/powerpoint/2010/main" val="40682869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2. GIT &amp; SVN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165E93-0C9F-424C-A4D4-EFD72E6B4AE0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0FD75F6-BDE3-A04E-9807-0834E67B8BA0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83767E13-6C7C-D849-82B5-0BFAEC0C7842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E1C87F58-4006-DB40-A24D-960033CEC726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SVN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3362E75-9B0E-C34C-9AD3-E4B136E16E4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838200"/>
            <a:ext cx="5857646" cy="5410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64F53C-60BC-CC4F-BF75-B3636A0C7510}"/>
              </a:ext>
            </a:extLst>
          </p:cNvPr>
          <p:cNvSpPr txBox="1"/>
          <p:nvPr/>
        </p:nvSpPr>
        <p:spPr>
          <a:xfrm>
            <a:off x="1447800" y="6324600"/>
            <a:ext cx="80375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indent="-11113">
              <a:spcBef>
                <a:spcPts val="600"/>
              </a:spcBef>
              <a:spcAft>
                <a:spcPts val="600"/>
              </a:spcAft>
            </a:pPr>
            <a:r>
              <a:rPr lang="vi-VN" sz="2200">
                <a:latin typeface="Times" pitchFamily="2" charset="0"/>
              </a:rPr>
              <a:t>🏚:</a:t>
            </a:r>
            <a:r>
              <a:rPr lang="vi-VN" sz="2200" i="1">
                <a:latin typeface="Times" pitchFamily="2" charset="0"/>
              </a:rPr>
              <a:t> SV tìm hiểu thêm về SVN và cách thức sử dụng</a:t>
            </a:r>
          </a:p>
        </p:txBody>
      </p:sp>
    </p:spTree>
    <p:extLst>
      <p:ext uri="{BB962C8B-B14F-4D97-AF65-F5344CB8AC3E}">
        <p14:creationId xmlns:p14="http://schemas.microsoft.com/office/powerpoint/2010/main" val="11861029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3. Một số dịch vụ tổ chức, chia sẻ mã nguồn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5A2693-4D18-8540-B884-7B107C9C0C6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4400" y="1295694"/>
            <a:ext cx="1143000" cy="11720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5C9719-D736-E240-9A6E-0E75BE6267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371894"/>
            <a:ext cx="8179468" cy="48003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33D952-2F83-F548-AA97-E2366BA74434}"/>
              </a:ext>
            </a:extLst>
          </p:cNvPr>
          <p:cNvSpPr txBox="1"/>
          <p:nvPr/>
        </p:nvSpPr>
        <p:spPr>
          <a:xfrm>
            <a:off x="2299037" y="6153090"/>
            <a:ext cx="8064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US" sz="2000" i="1">
                <a:latin typeface="Times New Roman" charset="0"/>
                <a:ea typeface="Times New Roman" charset="0"/>
                <a:cs typeface="Times New Roman" charset="0"/>
              </a:rPr>
              <a:t>Link: </a:t>
            </a:r>
            <a:r>
              <a:rPr lang="en-US" sz="2000" i="1">
                <a:solidFill>
                  <a:schemeClr val="accent1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endParaRPr lang="en-US" sz="2000" i="1">
              <a:solidFill>
                <a:schemeClr val="accent1">
                  <a:lumMod val="7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88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3. Một số dịch vụ tổ chức, chia sẻ mã nguồn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9726CE-882D-C046-9DA2-26ACD05355A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298449"/>
            <a:ext cx="1105976" cy="12161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F37655-F695-4448-809F-EFDBC105B0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32"/>
          <a:stretch/>
        </p:blipFill>
        <p:spPr>
          <a:xfrm>
            <a:off x="2057401" y="1219200"/>
            <a:ext cx="8381999" cy="51020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920258-B149-3740-B7FB-9300AD8C6FC1}"/>
              </a:ext>
            </a:extLst>
          </p:cNvPr>
          <p:cNvSpPr txBox="1"/>
          <p:nvPr/>
        </p:nvSpPr>
        <p:spPr>
          <a:xfrm>
            <a:off x="2362200" y="6305490"/>
            <a:ext cx="8064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US" sz="2000" i="1">
                <a:latin typeface="Times New Roman" charset="0"/>
                <a:ea typeface="Times New Roman" charset="0"/>
                <a:cs typeface="Times New Roman" charset="0"/>
              </a:rPr>
              <a:t>Link: </a:t>
            </a:r>
            <a:r>
              <a:rPr lang="en-US" sz="2000" i="1">
                <a:solidFill>
                  <a:schemeClr val="accent1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https://about.gitlab.com/</a:t>
            </a:r>
            <a:endParaRPr lang="en-US" sz="2000" i="1">
              <a:solidFill>
                <a:schemeClr val="accent1">
                  <a:lumMod val="7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624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1. Tổng quan về hệ thống quản lý phiên bản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B9C23E-0D50-F444-8F49-530A3A1E5951}"/>
              </a:ext>
            </a:extLst>
          </p:cNvPr>
          <p:cNvGrpSpPr/>
          <p:nvPr/>
        </p:nvGrpSpPr>
        <p:grpSpPr>
          <a:xfrm>
            <a:off x="1295400" y="1072306"/>
            <a:ext cx="5255048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84A6F34-48AA-984E-85DE-B3D32CFDEDCD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786F8281-464C-3F40-B5FD-86A8A8AA53E4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A8171DC-56AD-5C46-B93D-D8EAAC223D82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Phân loại VCS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9629A6F-C95F-864A-B960-2B9E9794AEE5}"/>
              </a:ext>
            </a:extLst>
          </p:cNvPr>
          <p:cNvSpPr txBox="1"/>
          <p:nvPr/>
        </p:nvSpPr>
        <p:spPr>
          <a:xfrm>
            <a:off x="1559806" y="1600200"/>
            <a:ext cx="9793994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 algn="just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Hệ thống quản lý phiên bản tập trung (CVCS </a:t>
            </a:r>
            <a:r>
              <a:rPr lang="mr-IN" sz="2400">
                <a:latin typeface="Times New Roman" charset="0"/>
                <a:ea typeface="Times New Roman" charset="0"/>
                <a:cs typeface="Times New Roman" charset="0"/>
              </a:rPr>
              <a:t>–</a:t>
            </a: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b="1">
                <a:latin typeface="Times New Roman" charset="0"/>
                <a:ea typeface="Times New Roman" charset="0"/>
                <a:cs typeface="Times New Roman" charset="0"/>
              </a:rPr>
              <a:t>C</a:t>
            </a: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entralized </a:t>
            </a:r>
            <a:r>
              <a:rPr lang="en-US" sz="2400" b="1"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ersion </a:t>
            </a:r>
            <a:r>
              <a:rPr lang="en-US" sz="2400" b="1">
                <a:latin typeface="Times New Roman" charset="0"/>
                <a:ea typeface="Times New Roman" charset="0"/>
                <a:cs typeface="Times New Roman" charset="0"/>
              </a:rPr>
              <a:t>C</a:t>
            </a: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ontrol </a:t>
            </a:r>
            <a:r>
              <a:rPr lang="en-US" sz="2400" b="1">
                <a:latin typeface="Times New Roman" charset="0"/>
                <a:ea typeface="Times New Roman" charset="0"/>
                <a:cs typeface="Times New Roman" charset="0"/>
              </a:rPr>
              <a:t>S</a:t>
            </a: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ystem),</a:t>
            </a:r>
          </a:p>
          <a:p>
            <a:pPr marL="265113" indent="-265113" algn="just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Hệ thống quản lý phiên bản phân tán (DVCS </a:t>
            </a:r>
            <a:r>
              <a:rPr lang="mr-IN" sz="2400">
                <a:latin typeface="Times New Roman" charset="0"/>
                <a:ea typeface="Times New Roman" charset="0"/>
                <a:cs typeface="Times New Roman" charset="0"/>
              </a:rPr>
              <a:t>–</a:t>
            </a: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b="1"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istributed </a:t>
            </a:r>
            <a:r>
              <a:rPr lang="en-US" sz="2400" b="1"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ersion </a:t>
            </a:r>
            <a:r>
              <a:rPr lang="en-US" sz="2400" b="1">
                <a:latin typeface="Times New Roman" charset="0"/>
                <a:ea typeface="Times New Roman" charset="0"/>
                <a:cs typeface="Times New Roman" charset="0"/>
              </a:rPr>
              <a:t>C</a:t>
            </a: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ontrol </a:t>
            </a:r>
            <a:r>
              <a:rPr lang="en-US" sz="2400" b="1">
                <a:latin typeface="Times New Roman" charset="0"/>
                <a:ea typeface="Times New Roman" charset="0"/>
                <a:cs typeface="Times New Roman" charset="0"/>
              </a:rPr>
              <a:t>S</a:t>
            </a: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ystem).</a:t>
            </a:r>
          </a:p>
        </p:txBody>
      </p:sp>
    </p:spTree>
    <p:extLst>
      <p:ext uri="{BB962C8B-B14F-4D97-AF65-F5344CB8AC3E}">
        <p14:creationId xmlns:p14="http://schemas.microsoft.com/office/powerpoint/2010/main" val="39955628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3. Một số dịch vụ tổ chức, chia sẻ mã nguồn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130F1D-05DA-9444-A181-56DC9B29F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401716"/>
            <a:ext cx="4495800" cy="8842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A8AB13-310A-DE41-BEA2-8065A1230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438400"/>
            <a:ext cx="10058400" cy="28994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48ACD7-53FB-D74C-9C55-A4ADFEF94D04}"/>
              </a:ext>
            </a:extLst>
          </p:cNvPr>
          <p:cNvSpPr txBox="1"/>
          <p:nvPr/>
        </p:nvSpPr>
        <p:spPr>
          <a:xfrm>
            <a:off x="3276600" y="5334000"/>
            <a:ext cx="8064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US" sz="2000" i="1">
                <a:latin typeface="Times New Roman" charset="0"/>
                <a:ea typeface="Times New Roman" charset="0"/>
                <a:cs typeface="Times New Roman" charset="0"/>
              </a:rPr>
              <a:t>Link: </a:t>
            </a:r>
            <a:r>
              <a:rPr lang="en-US" sz="2000" i="1">
                <a:solidFill>
                  <a:schemeClr val="accent1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https://bitbucket.org/</a:t>
            </a:r>
            <a:endParaRPr lang="en-US" sz="2000" i="1">
              <a:solidFill>
                <a:schemeClr val="accent1">
                  <a:lumMod val="7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8374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43E5F57-2B02-B147-9996-88985C361424}"/>
              </a:ext>
            </a:extLst>
          </p:cNvPr>
          <p:cNvGrpSpPr/>
          <p:nvPr/>
        </p:nvGrpSpPr>
        <p:grpSpPr>
          <a:xfrm>
            <a:off x="-100188" y="-76200"/>
            <a:ext cx="12327466" cy="6934200"/>
            <a:chOff x="-100188" y="-76200"/>
            <a:chExt cx="12327466" cy="69342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0188" y="-76200"/>
              <a:ext cx="12327466" cy="69342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1E0D94B-405A-0345-AE76-9FE6C511E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3825" y="685800"/>
              <a:ext cx="1784350" cy="1784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7111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5864"/>
            <a:ext cx="10591800" cy="783336"/>
          </a:xfrm>
        </p:spPr>
        <p:txBody>
          <a:bodyPr>
            <a:normAutofit/>
          </a:bodyPr>
          <a:lstStyle/>
          <a:p>
            <a:r>
              <a:rPr lang="en-US" sz="3200"/>
              <a:t>1. Tổng quan về hệ thống quản lý phiên bản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B9C23E-0D50-F444-8F49-530A3A1E5951}"/>
              </a:ext>
            </a:extLst>
          </p:cNvPr>
          <p:cNvGrpSpPr/>
          <p:nvPr/>
        </p:nvGrpSpPr>
        <p:grpSpPr>
          <a:xfrm>
            <a:off x="1295400" y="1072306"/>
            <a:ext cx="7620000" cy="451694"/>
            <a:chOff x="253387" y="711409"/>
            <a:chExt cx="5255048" cy="451694"/>
          </a:xfrm>
        </p:grpSpPr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484A6F34-48AA-984E-85DE-B3D32CFDEDCD}"/>
                </a:ext>
              </a:extLst>
            </p:cNvPr>
            <p:cNvSpPr/>
            <p:nvPr/>
          </p:nvSpPr>
          <p:spPr>
            <a:xfrm>
              <a:off x="253387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786F8281-464C-3F40-B5FD-86A8A8AA53E4}"/>
                </a:ext>
              </a:extLst>
            </p:cNvPr>
            <p:cNvSpPr/>
            <p:nvPr/>
          </p:nvSpPr>
          <p:spPr>
            <a:xfrm>
              <a:off x="385590" y="848297"/>
              <a:ext cx="132203" cy="264405"/>
            </a:xfrm>
            <a:prstGeom prst="chevron">
              <a:avLst/>
            </a:prstGeom>
            <a:noFill/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4E6F9B"/>
                </a:buClr>
                <a:buSzPts val="2800"/>
              </a:pPr>
              <a:endParaRPr lang="en-US" sz="2000" b="1">
                <a:solidFill>
                  <a:schemeClr val="accent2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A8171DC-56AD-5C46-B93D-D8EAAC223D82}"/>
                </a:ext>
              </a:extLst>
            </p:cNvPr>
            <p:cNvSpPr txBox="1">
              <a:spLocks/>
            </p:cNvSpPr>
            <p:nvPr/>
          </p:nvSpPr>
          <p:spPr>
            <a:xfrm>
              <a:off x="517793" y="711409"/>
              <a:ext cx="4990642" cy="451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6F9B"/>
                </a:buClr>
                <a:buSzPts val="2800"/>
                <a:buFont typeface="Muli"/>
                <a:buNone/>
                <a:defRPr sz="2800" b="0" i="0" u="none" strike="noStrike" cap="none">
                  <a:solidFill>
                    <a:srgbClr val="4E6F9B"/>
                  </a:solidFill>
                  <a:latin typeface="Muli"/>
                  <a:ea typeface="Muli"/>
                  <a:cs typeface="Muli"/>
                  <a:sym typeface="Muli"/>
                </a:defRPr>
              </a:lvl9pPr>
            </a:lstStyle>
            <a:p>
              <a:r>
                <a:rPr lang="en-US" sz="2400" b="1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Hệ thống quản lý phiên bản tập trung (CVCS)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5C6391A-1407-DE4A-914F-C545E5043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656" y="1630200"/>
            <a:ext cx="7857744" cy="34707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808FE0-C9AD-B74F-A973-7790C8E5BF1D}"/>
              </a:ext>
            </a:extLst>
          </p:cNvPr>
          <p:cNvSpPr txBox="1"/>
          <p:nvPr/>
        </p:nvSpPr>
        <p:spPr>
          <a:xfrm>
            <a:off x="2286001" y="5177135"/>
            <a:ext cx="7762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400">
                <a:latin typeface="Times New Roman" charset="0"/>
                <a:ea typeface="Times New Roman" charset="0"/>
                <a:cs typeface="Times New Roman" charset="0"/>
                <a:sym typeface="Wingdings" pitchFamily="2" charset="2"/>
              </a:rPr>
              <a:t></a:t>
            </a: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 Các công cụ: Subversion (SVN), Perforce, </a:t>
            </a:r>
            <a:r>
              <a:rPr lang="mr-IN" sz="2400"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389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0.0&quot;&gt;&lt;object type=&quot;1&quot; unique_id=&quot;10001&quot;&gt;&lt;object type=&quot;8&quot; unique_id=&quot;10061&quot;&gt;&lt;/object&gt;&lt;object type=&quot;2&quot; unique_id=&quot;10062&quot;&gt;&lt;object type=&quot;3&quot; unique_id=&quot;42501&quot;&gt;&lt;property id=&quot;20148&quot; value=&quot;5&quot;/&gt;&lt;property id=&quot;20300&quot; value=&quot;Slide 1 - &amp;quot;TỔNG QUAN VỀ LẬP TRÌNH&amp;quot;&quot;/&gt;&lt;property id=&quot;20307&quot; value=&quot;256&quot;/&gt;&lt;/object&gt;&lt;object type=&quot;3&quot; unique_id=&quot;42502&quot;&gt;&lt;property id=&quot;20148&quot; value=&quot;5&quot;/&gt;&lt;property id=&quot;20300&quot; value=&quot;Slide 2 - &amp;quot;NỘI DUNG&amp;quot;&quot;/&gt;&lt;property id=&quot;20307&quot; value=&quot;257&quot;/&gt;&lt;/object&gt;&lt;object type=&quot;3&quot; unique_id=&quot;42503&quot;&gt;&lt;property id=&quot;20148&quot; value=&quot;5&quot;/&gt;&lt;property id=&quot;20300&quot; value=&quot;Slide 3 - &amp;quot;1. Sự cần thiết của Hệ thống phần mềm&amp;quot;&quot;/&gt;&lt;property id=&quot;20307&quot; value=&quot;258&quot;/&gt;&lt;/object&gt;&lt;object type=&quot;3&quot; unique_id=&quot;42850&quot;&gt;&lt;property id=&quot;20148&quot; value=&quot;5&quot;/&gt;&lt;property id=&quot;20300&quot; value=&quot;Slide 4 - &amp;quot;2. Các lĩnh vực ứng dụng phần mềm&amp;quot;&quot;/&gt;&lt;property id=&quot;20307&quot; value=&quot;259&quot;/&gt;&lt;/object&gt;&lt;object type=&quot;3&quot; unique_id=&quot;42851&quot;&gt;&lt;property id=&quot;20148&quot; value=&quot;5&quot;/&gt;&lt;property id=&quot;20300&quot; value=&quot;Slide 5 - &amp;quot;3. Khái niệm về lập trình&amp;quot;&quot;/&gt;&lt;property id=&quot;20307&quot; value=&quot;260&quot;/&gt;&lt;/object&gt;&lt;object type=&quot;3&quot; unique_id=&quot;42852&quot;&gt;&lt;property id=&quot;20148&quot; value=&quot;5&quot;/&gt;&lt;property id=&quot;20300&quot; value=&quot;Slide 6 - &amp;quot;4. Chương trình máy tính&amp;quot;&quot;/&gt;&lt;property id=&quot;20307&quot; value=&quot;261&quot;/&gt;&lt;/object&gt;&lt;object type=&quot;3&quot; unique_id=&quot;42853&quot;&gt;&lt;property id=&quot;20148&quot; value=&quot;5&quot;/&gt;&lt;property id=&quot;20300&quot; value=&quot;Slide 7 - &amp;quot;5. Lập trình phần mềm&amp;quot;&quot;/&gt;&lt;property id=&quot;20307&quot; value=&quot;262&quot;/&gt;&lt;/object&gt;&lt;object type=&quot;3&quot; unique_id=&quot;42854&quot;&gt;&lt;property id=&quot;20148&quot; value=&quot;5&quot;/&gt;&lt;property id=&quot;20300&quot; value=&quot;Slide 8 - &amp;quot;6. Ngôn ngữ &amp;amp; công cụ lập trình&amp;quot;&quot;/&gt;&lt;property id=&quot;20307&quot; value=&quot;263&quot;/&gt;&lt;/object&gt;&lt;object type=&quot;3&quot; unique_id=&quot;42857&quot;&gt;&lt;property id=&quot;20148&quot; value=&quot;5&quot;/&gt;&lt;property id=&quot;20300&quot; value=&quot;Slide 39 - &amp;quot;Q &amp;amp; A&amp;quot;&quot;/&gt;&lt;property id=&quot;20307&quot; value=&quot;266&quot;/&gt;&lt;/object&gt;&lt;object type=&quot;3&quot; unique_id=&quot;42980&quot;&gt;&lt;property id=&quot;20148&quot; value=&quot;5&quot;/&gt;&lt;property id=&quot;20300&quot; value=&quot;Slide 23 - &amp;quot;7. Các phương pháp lập trình&amp;quot;&quot;/&gt;&lt;property id=&quot;20307&quot; value=&quot;267&quot;/&gt;&lt;/object&gt;&lt;object type=&quot;3&quot; unique_id=&quot;42981&quot;&gt;&lt;property id=&quot;20148&quot; value=&quot;5&quot;/&gt;&lt;property id=&quot;20300&quot; value=&quot;Slide 33 - &amp;quot;8. PP tổng quát giải quyết bài toán trên máy tính&amp;quot;&quot;/&gt;&lt;property id=&quot;20307&quot; value=&quot;268&quot;/&gt;&lt;/object&gt;&lt;object type=&quot;3&quot; unique_id=&quot;43817&quot;&gt;&lt;property id=&quot;20148&quot; value=&quot;5&quot;/&gt;&lt;property id=&quot;20300&quot; value=&quot;Slide 11 - &amp;quot;6. Ngôn ngữ &amp;amp; công cụ lập trình&amp;quot;&quot;/&gt;&lt;property id=&quot;20307&quot; value=&quot;269&quot;/&gt;&lt;/object&gt;&lt;object type=&quot;3&quot; unique_id=&quot;43935&quot;&gt;&lt;property id=&quot;20148&quot; value=&quot;5&quot;/&gt;&lt;property id=&quot;20300&quot; value=&quot;Slide 12 - &amp;quot;6. Ngôn ngữ &amp;amp; công cụ lập trình&amp;quot;&quot;/&gt;&lt;property id=&quot;20307&quot; value=&quot;270&quot;/&gt;&lt;/object&gt;&lt;object type=&quot;3&quot; unique_id=&quot;43981&quot;&gt;&lt;property id=&quot;20148&quot; value=&quot;5&quot;/&gt;&lt;property id=&quot;20300&quot; value=&quot;Slide 13 - &amp;quot;6. Ngôn ngữ &amp;amp; công cụ lập trình&amp;quot;&quot;/&gt;&lt;property id=&quot;20307&quot; value=&quot;271&quot;/&gt;&lt;/object&gt;&lt;object type=&quot;3&quot; unique_id=&quot;44158&quot;&gt;&lt;property id=&quot;20148&quot; value=&quot;5&quot;/&gt;&lt;property id=&quot;20300&quot; value=&quot;Slide 14 - &amp;quot;6. Ngôn ngữ &amp;amp; công cụ lập trình&amp;quot;&quot;/&gt;&lt;property id=&quot;20307&quot; value=&quot;272&quot;/&gt;&lt;/object&gt;&lt;object type=&quot;3&quot; unique_id=&quot;44227&quot;&gt;&lt;property id=&quot;20148&quot; value=&quot;5&quot;/&gt;&lt;property id=&quot;20300&quot; value=&quot;Slide 15 - &amp;quot;6. Ngôn ngữ &amp;amp; công cụ lập trình&amp;quot;&quot;/&gt;&lt;property id=&quot;20307&quot; value=&quot;273&quot;/&gt;&lt;/object&gt;&lt;object type=&quot;3&quot; unique_id=&quot;44228&quot;&gt;&lt;property id=&quot;20148&quot; value=&quot;5&quot;/&gt;&lt;property id=&quot;20300&quot; value=&quot;Slide 16 - &amp;quot;6. Ngôn ngữ &amp;amp; công cụ lập trình&amp;quot;&quot;/&gt;&lt;property id=&quot;20307&quot; value=&quot;274&quot;/&gt;&lt;/object&gt;&lt;object type=&quot;3&quot; unique_id=&quot;44286&quot;&gt;&lt;property id=&quot;20148&quot; value=&quot;5&quot;/&gt;&lt;property id=&quot;20300&quot; value=&quot;Slide 9 - &amp;quot;6. Ngôn ngữ &amp;amp; công cụ lập trình&amp;quot;&quot;/&gt;&lt;property id=&quot;20307&quot; value=&quot;275&quot;/&gt;&lt;/object&gt;&lt;object type=&quot;3&quot; unique_id=&quot;44736&quot;&gt;&lt;property id=&quot;20148&quot; value=&quot;5&quot;/&gt;&lt;property id=&quot;20300&quot; value=&quot;Slide 10 - &amp;quot;6. Ngôn ngữ &amp;amp; công cụ lập trình&amp;quot;&quot;/&gt;&lt;property id=&quot;20307&quot; value=&quot;276&quot;/&gt;&lt;/object&gt;&lt;object type=&quot;3&quot; unique_id=&quot;45021&quot;&gt;&lt;property id=&quot;20148&quot; value=&quot;5&quot;/&gt;&lt;property id=&quot;20300&quot; value=&quot;Slide 17 - &amp;quot;6. Ngôn ngữ &amp;amp; công cụ lập trình&amp;quot;&quot;/&gt;&lt;property id=&quot;20307&quot; value=&quot;278&quot;/&gt;&lt;/object&gt;&lt;object type=&quot;3&quot; unique_id=&quot;45114&quot;&gt;&lt;property id=&quot;20148&quot; value=&quot;5&quot;/&gt;&lt;property id=&quot;20300&quot; value=&quot;Slide 18 - &amp;quot;6. Ngôn ngữ &amp;amp; công cụ lập trình&amp;quot;&quot;/&gt;&lt;property id=&quot;20307&quot; value=&quot;279&quot;/&gt;&lt;/object&gt;&lt;object type=&quot;3&quot; unique_id=&quot;45185&quot;&gt;&lt;property id=&quot;20148&quot; value=&quot;5&quot;/&gt;&lt;property id=&quot;20300&quot; value=&quot;Slide 19 - &amp;quot;6. Ngôn ngữ &amp;amp; công cụ lập trình&amp;quot;&quot;/&gt;&lt;property id=&quot;20307&quot; value=&quot;280&quot;/&gt;&lt;/object&gt;&lt;object type=&quot;3&quot; unique_id=&quot;45426&quot;&gt;&lt;property id=&quot;20148&quot; value=&quot;5&quot;/&gt;&lt;property id=&quot;20300&quot; value=&quot;Slide 20 - &amp;quot;6. Ngôn ngữ &amp;amp; công cụ lập trình&amp;quot;&quot;/&gt;&lt;property id=&quot;20307&quot; value=&quot;281&quot;/&gt;&lt;/object&gt;&lt;object type=&quot;3&quot; unique_id=&quot;45427&quot;&gt;&lt;property id=&quot;20148&quot; value=&quot;5&quot;/&gt;&lt;property id=&quot;20300&quot; value=&quot;Slide 21 - &amp;quot;6. Ngôn ngữ &amp;amp; công cụ lập trình&amp;quot;&quot;/&gt;&lt;property id=&quot;20307&quot; value=&quot;282&quot;/&gt;&lt;/object&gt;&lt;object type=&quot;3&quot; unique_id=&quot;45428&quot;&gt;&lt;property id=&quot;20148&quot; value=&quot;5&quot;/&gt;&lt;property id=&quot;20300&quot; value=&quot;Slide 22 - &amp;quot;6. Ngôn ngữ &amp;amp; công cụ lập trình&amp;quot;&quot;/&gt;&lt;property id=&quot;20307&quot; value=&quot;283&quot;/&gt;&lt;/object&gt;&lt;object type=&quot;3&quot; unique_id=&quot;45591&quot;&gt;&lt;property id=&quot;20148&quot; value=&quot;5&quot;/&gt;&lt;property id=&quot;20300&quot; value=&quot;Slide 24 - &amp;quot;7. Các phương pháp lập trình&amp;quot;&quot;/&gt;&lt;property id=&quot;20307&quot; value=&quot;284&quot;/&gt;&lt;/object&gt;&lt;object type=&quot;3&quot; unique_id=&quot;45934&quot;&gt;&lt;property id=&quot;20148&quot; value=&quot;5&quot;/&gt;&lt;property id=&quot;20300&quot; value=&quot;Slide 25 - &amp;quot;7. Các phương pháp lập trình&amp;quot;&quot;/&gt;&lt;property id=&quot;20307&quot; value=&quot;288&quot;/&gt;&lt;/object&gt;&lt;object type=&quot;3&quot; unique_id=&quot;45935&quot;&gt;&lt;property id=&quot;20148&quot; value=&quot;5&quot;/&gt;&lt;property id=&quot;20300&quot; value=&quot;Slide 26 - &amp;quot;7. Các phương pháp lập trình&amp;quot;&quot;/&gt;&lt;property id=&quot;20307&quot; value=&quot;289&quot;/&gt;&lt;/object&gt;&lt;object type=&quot;3&quot; unique_id=&quot;46398&quot;&gt;&lt;property id=&quot;20148&quot; value=&quot;5&quot;/&gt;&lt;property id=&quot;20300&quot; value=&quot;Slide 27 - &amp;quot;7. Các phương pháp lập trình&amp;quot;&quot;/&gt;&lt;property id=&quot;20307&quot; value=&quot;290&quot;/&gt;&lt;/object&gt;&lt;object type=&quot;3&quot; unique_id=&quot;46399&quot;&gt;&lt;property id=&quot;20148&quot; value=&quot;5&quot;/&gt;&lt;property id=&quot;20300&quot; value=&quot;Slide 28 - &amp;quot;7. Các phương pháp lập trình&amp;quot;&quot;/&gt;&lt;property id=&quot;20307&quot; value=&quot;291&quot;/&gt;&lt;/object&gt;&lt;object type=&quot;3&quot; unique_id=&quot;46917&quot;&gt;&lt;property id=&quot;20148&quot; value=&quot;5&quot;/&gt;&lt;property id=&quot;20300&quot; value=&quot;Slide 29 - &amp;quot;7. Các phương pháp lập trình&amp;quot;&quot;/&gt;&lt;property id=&quot;20307&quot; value=&quot;292&quot;/&gt;&lt;/object&gt;&lt;object type=&quot;3&quot; unique_id=&quot;46918&quot;&gt;&lt;property id=&quot;20148&quot; value=&quot;5&quot;/&gt;&lt;property id=&quot;20300&quot; value=&quot;Slide 30 - &amp;quot;7. Các phương pháp lập trình&amp;quot;&quot;/&gt;&lt;property id=&quot;20307&quot; value=&quot;293&quot;/&gt;&lt;/object&gt;&lt;object type=&quot;3&quot; unique_id=&quot;47234&quot;&gt;&lt;property id=&quot;20148&quot; value=&quot;5&quot;/&gt;&lt;property id=&quot;20300&quot; value=&quot;Slide 31 - &amp;quot;7. Các phương pháp lập trình&amp;quot;&quot;/&gt;&lt;property id=&quot;20307&quot; value=&quot;294&quot;/&gt;&lt;/object&gt;&lt;object type=&quot;3&quot; unique_id=&quot;47235&quot;&gt;&lt;property id=&quot;20148&quot; value=&quot;5&quot;/&gt;&lt;property id=&quot;20300&quot; value=&quot;Slide 32 - &amp;quot;7. Các phương pháp lập trình&amp;quot;&quot;/&gt;&lt;property id=&quot;20307&quot; value=&quot;295&quot;/&gt;&lt;/object&gt;&lt;object type=&quot;3&quot; unique_id=&quot;48161&quot;&gt;&lt;property id=&quot;20148&quot; value=&quot;5&quot;/&gt;&lt;property id=&quot;20300&quot; value=&quot;Slide 34 - &amp;quot;8. PP tổng quát giải quyết bài toán trên máy tính&amp;quot;&quot;/&gt;&lt;property id=&quot;20307&quot; value=&quot;296&quot;/&gt;&lt;/object&gt;&lt;object type=&quot;3&quot; unique_id=&quot;48730&quot;&gt;&lt;property id=&quot;20148&quot; value=&quot;5&quot;/&gt;&lt;property id=&quot;20300&quot; value=&quot;Slide 35 - &amp;quot;8. PP tổng quát giải quyết bài toán trên máy tính&amp;quot;&quot;/&gt;&lt;property id=&quot;20307&quot; value=&quot;297&quot;/&gt;&lt;/object&gt;&lt;object type=&quot;3&quot; unique_id=&quot;49301&quot;&gt;&lt;property id=&quot;20148&quot; value=&quot;5&quot;/&gt;&lt;property id=&quot;20300&quot; value=&quot;Slide 36 - &amp;quot;8. PP tổng quát giải quyết bài toán trên máy tính&amp;quot;&quot;/&gt;&lt;property id=&quot;20307&quot; value=&quot;298&quot;/&gt;&lt;/object&gt;&lt;object type=&quot;3&quot; unique_id=&quot;49419&quot;&gt;&lt;property id=&quot;20148&quot; value=&quot;5&quot;/&gt;&lt;property id=&quot;20300&quot; value=&quot;Slide 38 - &amp;quot;8. PP tổng quát giải quyết bài toán trên máy tính&amp;quot;&quot;/&gt;&lt;property id=&quot;20307&quot; value=&quot;299&quot;/&gt;&lt;/object&gt;&lt;object type=&quot;3&quot; unique_id=&quot;49740&quot;&gt;&lt;property id=&quot;20148&quot; value=&quot;5&quot;/&gt;&lt;property id=&quot;20300&quot; value=&quot;Slide 37 - &amp;quot;8. PP tổng quát giải quyết bài toán trên máy tính&amp;quot;&quot;/&gt;&lt;property id=&quot;20307&quot; value=&quot;300&quot;/&gt;&lt;/object&gt;&lt;/object&gt;&lt;/object&gt;&lt;/database&gt;"/>
  <p:tag name="SECTOMILLISECCONVERTED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2281</TotalTime>
  <Words>3291</Words>
  <Application>Microsoft Macintosh PowerPoint</Application>
  <PresentationFormat>Widescreen</PresentationFormat>
  <Paragraphs>741</Paragraphs>
  <Slides>81</Slides>
  <Notes>78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81</vt:i4>
      </vt:variant>
    </vt:vector>
  </HeadingPairs>
  <TitlesOfParts>
    <vt:vector size="92" baseType="lpstr">
      <vt:lpstr>Arial</vt:lpstr>
      <vt:lpstr>Calibri</vt:lpstr>
      <vt:lpstr>Georgia</vt:lpstr>
      <vt:lpstr>Muli</vt:lpstr>
      <vt:lpstr>Times</vt:lpstr>
      <vt:lpstr>Times New Roman</vt:lpstr>
      <vt:lpstr>Trebuchet MS</vt:lpstr>
      <vt:lpstr>Wingdings</vt:lpstr>
      <vt:lpstr>Wingdings 2</vt:lpstr>
      <vt:lpstr>Urban</vt:lpstr>
      <vt:lpstr>Custom Design</vt:lpstr>
      <vt:lpstr>PowerPoint Presentation</vt:lpstr>
      <vt:lpstr>Tư Duy Lập Trình: HỆ THỐNG QUẢN LÝ MÃ NGUỒN</vt:lpstr>
      <vt:lpstr>NỘI DUNG</vt:lpstr>
      <vt:lpstr>1. Tổng quan về hệ thống quản lý phiên bản</vt:lpstr>
      <vt:lpstr>1. Tổng quan về hệ thống quản lý phiên bản</vt:lpstr>
      <vt:lpstr>1. Tổng quan về hệ thống quản lý phiên bản</vt:lpstr>
      <vt:lpstr>1. Tổng quan về hệ thống quản lý phiên bản</vt:lpstr>
      <vt:lpstr>1. Tổng quan về hệ thống quản lý phiên bản</vt:lpstr>
      <vt:lpstr>1. Tổng quan về hệ thống quản lý phiên bản</vt:lpstr>
      <vt:lpstr>1. Tổng quan về hệ thống quản lý phiên bản</vt:lpstr>
      <vt:lpstr>1. Tổng quan về hệ thống quản lý phiên bản</vt:lpstr>
      <vt:lpstr>1. Tổng quan về hệ thống quản lý phiên bản</vt:lpstr>
      <vt:lpstr>1. Tổng quan về hệ thống quản lý phiên bản</vt:lpstr>
      <vt:lpstr>1. Tổng quan về hệ thống quản lý phiên bản</vt:lpstr>
      <vt:lpstr>1. Tổng quan về hệ thống quản lý phiên bản</vt:lpstr>
      <vt:lpstr>1. Tổng quan về hệ thống quản lý phiên bản</vt:lpstr>
      <vt:lpstr>1. Tổng quan về hệ thống quản lý phiên bản</vt:lpstr>
      <vt:lpstr>1. Tổng quan về hệ thống quản lý phiên bản</vt:lpstr>
      <vt:lpstr>1. Tổng quan về hệ thống quản lý phiên bản</vt:lpstr>
      <vt:lpstr>1. Tổng quan về hệ thống quản lý phiên bản</vt:lpstr>
      <vt:lpstr>1. Tổng quan về hệ thống quản lý phiên bản</vt:lpstr>
      <vt:lpstr>1. Tổng quan về hệ thống quản lý phiên bản</vt:lpstr>
      <vt:lpstr>1. Tổng quan về hệ thống quản lý phiên bản</vt:lpstr>
      <vt:lpstr>1. Tổng quan về hệ thống quản lý phiên bản</vt:lpstr>
      <vt:lpstr>1. Tổng quan về hệ thống quản lý phiên bản</vt:lpstr>
      <vt:lpstr>1. Tổng quan về hệ thống quản lý phiên bản</vt:lpstr>
      <vt:lpstr>1. Tổng quan về hệ thống quản lý phiên bản</vt:lpstr>
      <vt:lpstr>1. Tổng quan về hệ thống quản lý phiên bản</vt:lpstr>
      <vt:lpstr>1. Tổng quan về hệ thống quản lý phiên bản</vt:lpstr>
      <vt:lpstr>1. Tổng quan về hệ thống quản lý phiên bản</vt:lpstr>
      <vt:lpstr>1. Tổng quan về hệ thống quản lý phiên bản</vt:lpstr>
      <vt:lpstr>1. Tổng quan về hệ thống quản lý phiên bản</vt:lpstr>
      <vt:lpstr>1. Tổng quan về hệ thống quản lý phiên bản</vt:lpstr>
      <vt:lpstr>1. Tổng quan về hệ thống quản lý phiên bản</vt:lpstr>
      <vt:lpstr>1. Tổng quan về hệ thống quản lý phiên bản</vt:lpstr>
      <vt:lpstr>1. Tổng quan về hệ thống quản lý phiên bản</vt:lpstr>
      <vt:lpstr>2. GIT &amp; SVN</vt:lpstr>
      <vt:lpstr>2. GIT &amp; SVN</vt:lpstr>
      <vt:lpstr>2. GIT &amp; SVN</vt:lpstr>
      <vt:lpstr>2. GIT &amp; SVN</vt:lpstr>
      <vt:lpstr>2. GIT &amp; SVN</vt:lpstr>
      <vt:lpstr>2. GIT &amp; SVN</vt:lpstr>
      <vt:lpstr>2. GIT &amp; SVN</vt:lpstr>
      <vt:lpstr>2. GIT &amp; SVN</vt:lpstr>
      <vt:lpstr>2. GIT &amp; SVN</vt:lpstr>
      <vt:lpstr>2. GIT &amp; SVN</vt:lpstr>
      <vt:lpstr>2. GIT &amp; SVN</vt:lpstr>
      <vt:lpstr>2. GIT &amp; SVN</vt:lpstr>
      <vt:lpstr>2. GIT &amp; SVN</vt:lpstr>
      <vt:lpstr>2. GIT &amp; SVN</vt:lpstr>
      <vt:lpstr>2. GIT &amp; SVN</vt:lpstr>
      <vt:lpstr>2. GIT &amp; SVN</vt:lpstr>
      <vt:lpstr>2. GIT &amp; SVN</vt:lpstr>
      <vt:lpstr>2. GIT &amp; SVN</vt:lpstr>
      <vt:lpstr>2. GIT &amp; SVN</vt:lpstr>
      <vt:lpstr>2. GIT &amp; SVN</vt:lpstr>
      <vt:lpstr>2. GIT &amp; SVN</vt:lpstr>
      <vt:lpstr>2. GIT &amp; SVN</vt:lpstr>
      <vt:lpstr>2. GIT &amp; SVN</vt:lpstr>
      <vt:lpstr>2. GIT &amp; SVN</vt:lpstr>
      <vt:lpstr>2. GIT &amp; SVN</vt:lpstr>
      <vt:lpstr>2. GIT &amp; SVN</vt:lpstr>
      <vt:lpstr>2. GIT &amp; SVN</vt:lpstr>
      <vt:lpstr>2. GIT &amp; SVN</vt:lpstr>
      <vt:lpstr>2. GIT &amp; SVN</vt:lpstr>
      <vt:lpstr>2. GIT &amp; SVN</vt:lpstr>
      <vt:lpstr>2. GIT &amp; SVN</vt:lpstr>
      <vt:lpstr>2. GIT &amp; SVN</vt:lpstr>
      <vt:lpstr>2. GIT &amp; SVN</vt:lpstr>
      <vt:lpstr>2. GIT &amp; SVN</vt:lpstr>
      <vt:lpstr>2. GIT &amp; SVN</vt:lpstr>
      <vt:lpstr>2. GIT &amp; SVN</vt:lpstr>
      <vt:lpstr>2. GIT &amp; SVN</vt:lpstr>
      <vt:lpstr>2. GIT &amp; SVN</vt:lpstr>
      <vt:lpstr>2. GIT &amp; SVN</vt:lpstr>
      <vt:lpstr>2. GIT &amp; SVN</vt:lpstr>
      <vt:lpstr>2. GIT &amp; SVN</vt:lpstr>
      <vt:lpstr>3. Một số dịch vụ tổ chức, chia sẻ mã nguồn</vt:lpstr>
      <vt:lpstr>3. Một số dịch vụ tổ chức, chia sẻ mã nguồn</vt:lpstr>
      <vt:lpstr>3. Một số dịch vụ tổ chức, chia sẻ mã nguồn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Anh Thu Nguyen Thi</dc:creator>
  <cp:lastModifiedBy>Microsoft Office User</cp:lastModifiedBy>
  <cp:revision>425</cp:revision>
  <dcterms:created xsi:type="dcterms:W3CDTF">2006-08-16T00:00:00Z</dcterms:created>
  <dcterms:modified xsi:type="dcterms:W3CDTF">2021-09-16T10:15:47Z</dcterms:modified>
</cp:coreProperties>
</file>